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trictFirstAndLastChars="0" embedTrueTypeFonts="1" saveSubsetFonts="1" autoCompressPictures="0">
  <p:sldMasterIdLst>
    <p:sldMasterId id="2147483658" r:id="rId1"/>
    <p:sldMasterId id="2147483660" r:id="rId2"/>
  </p:sldMasterIdLst>
  <p:notesMasterIdLst>
    <p:notesMasterId r:id="rId17"/>
  </p:notesMasterIdLst>
  <p:sldIdLst>
    <p:sldId id="274" r:id="rId3"/>
    <p:sldId id="257" r:id="rId4"/>
    <p:sldId id="258" r:id="rId5"/>
    <p:sldId id="276" r:id="rId6"/>
    <p:sldId id="259" r:id="rId7"/>
    <p:sldId id="275" r:id="rId8"/>
    <p:sldId id="279" r:id="rId9"/>
    <p:sldId id="260" r:id="rId10"/>
    <p:sldId id="261" r:id="rId11"/>
    <p:sldId id="262" r:id="rId12"/>
    <p:sldId id="265" r:id="rId13"/>
    <p:sldId id="263" r:id="rId14"/>
    <p:sldId id="264" r:id="rId15"/>
    <p:sldId id="266" r:id="rId16"/>
  </p:sldIdLst>
  <p:sldSz cx="12192000" cy="6858000"/>
  <p:notesSz cx="6858000" cy="9144000"/>
  <p:embeddedFontLst>
    <p:embeddedFont>
      <p:font typeface="Alegreya Sans" panose="020B0604020202020204" charset="0"/>
      <p:regular r:id="rId18"/>
      <p:bold r:id="rId19"/>
      <p:italic r:id="rId20"/>
      <p:boldItalic r:id="rId21"/>
    </p:embeddedFont>
    <p:embeddedFont>
      <p:font typeface="Alegreya Sans Light" panose="020B0604020202020204" charset="0"/>
      <p:regular r:id="rId22"/>
      <p:bold r:id="rId23"/>
      <p:italic r:id="rId24"/>
      <p:boldItalic r:id="rId25"/>
    </p:embeddedFont>
    <p:embeddedFont>
      <p:font typeface="Alegreya Sans Medium" panose="020B0604020202020204" charset="0"/>
      <p:regular r:id="rId26"/>
      <p:bold r:id="rId27"/>
      <p:italic r:id="rId28"/>
      <p:boldItalic r:id="rId29"/>
    </p:embeddedFont>
    <p:embeddedFont>
      <p:font typeface="Austin Cyr Bold" panose="02020803070702030403" charset="-52"/>
      <p:bold r:id="rId30"/>
      <p:boldItalic r:id="rId31"/>
    </p:embeddedFont>
    <p:embeddedFont>
      <p:font typeface="Austin Cyr Medium" panose="020206030707020A0403" charset="-52"/>
      <p:italic r:id="rId32"/>
    </p:embeddedFont>
    <p:embeddedFont>
      <p:font typeface="Austin Cyr Roman" panose="02020503070702030403" charset="-52"/>
      <p:regular r:id="rId33"/>
      <p:italic r:id="rId34"/>
    </p:embeddedFont>
    <p:embeddedFont>
      <p:font typeface="Open Sans" panose="020B0606030504020204" pitchFamily="34" charset="0"/>
      <p:regular r:id="rId35"/>
      <p:bold r:id="rId36"/>
      <p:italic r:id="rId37"/>
      <p:boldItalic r:id="rId38"/>
    </p:embeddedFont>
    <p:embeddedFont>
      <p:font typeface="Playfair Display" panose="00000500000000000000" pitchFamily="2" charset="-52"/>
      <p:regular r:id="rId39"/>
      <p:bold r:id="rId40"/>
      <p:italic r:id="rId41"/>
      <p:boldItalic r:id="rId42"/>
    </p:embeddedFont>
    <p:embeddedFont>
      <p:font typeface="Playfair Display SemiBold" panose="020B0604020202020204" charset="-52"/>
      <p:regular r:id="rId43"/>
      <p:bold r:id="rId44"/>
      <p:italic r:id="rId45"/>
      <p:boldItalic r:id="rId46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000000"/>
          </p15:clr>
        </p15:guide>
        <p15:guide id="2" pos="4135">
          <p15:clr>
            <a:srgbClr val="000000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BF0000"/>
    <a:srgbClr val="D46969"/>
    <a:srgbClr val="A0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101" d="100"/>
          <a:sy n="101" d="100"/>
        </p:scale>
        <p:origin x="876" y="72"/>
      </p:cViewPr>
      <p:guideLst>
        <p:guide orient="horz" pos="2160"/>
        <p:guide pos="4135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font" Target="fonts/font1.fntdata"/><Relationship Id="rId26" Type="http://schemas.openxmlformats.org/officeDocument/2006/relationships/font" Target="fonts/font9.fntdata"/><Relationship Id="rId39" Type="http://schemas.openxmlformats.org/officeDocument/2006/relationships/font" Target="fonts/font22.fntdata"/><Relationship Id="rId21" Type="http://schemas.openxmlformats.org/officeDocument/2006/relationships/font" Target="fonts/font4.fntdata"/><Relationship Id="rId34" Type="http://schemas.openxmlformats.org/officeDocument/2006/relationships/font" Target="fonts/font17.fntdata"/><Relationship Id="rId42" Type="http://schemas.openxmlformats.org/officeDocument/2006/relationships/font" Target="fonts/font25.fntdata"/><Relationship Id="rId47" Type="http://schemas.openxmlformats.org/officeDocument/2006/relationships/presProps" Target="presProps.xml"/><Relationship Id="rId50" Type="http://schemas.openxmlformats.org/officeDocument/2006/relationships/tableStyles" Target="tableStyles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font" Target="fonts/font12.fntdata"/><Relationship Id="rId11" Type="http://schemas.openxmlformats.org/officeDocument/2006/relationships/slide" Target="slides/slide9.xml"/><Relationship Id="rId24" Type="http://schemas.openxmlformats.org/officeDocument/2006/relationships/font" Target="fonts/font7.fntdata"/><Relationship Id="rId32" Type="http://schemas.openxmlformats.org/officeDocument/2006/relationships/font" Target="fonts/font15.fntdata"/><Relationship Id="rId37" Type="http://schemas.openxmlformats.org/officeDocument/2006/relationships/font" Target="fonts/font20.fntdata"/><Relationship Id="rId40" Type="http://schemas.openxmlformats.org/officeDocument/2006/relationships/font" Target="fonts/font23.fntdata"/><Relationship Id="rId45" Type="http://schemas.openxmlformats.org/officeDocument/2006/relationships/font" Target="fonts/font28.fntdata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font" Target="fonts/font6.fntdata"/><Relationship Id="rId28" Type="http://schemas.openxmlformats.org/officeDocument/2006/relationships/font" Target="fonts/font11.fntdata"/><Relationship Id="rId36" Type="http://schemas.openxmlformats.org/officeDocument/2006/relationships/font" Target="fonts/font19.fntdata"/><Relationship Id="rId49" Type="http://schemas.openxmlformats.org/officeDocument/2006/relationships/theme" Target="theme/theme1.xml"/><Relationship Id="rId10" Type="http://schemas.openxmlformats.org/officeDocument/2006/relationships/slide" Target="slides/slide8.xml"/><Relationship Id="rId19" Type="http://schemas.openxmlformats.org/officeDocument/2006/relationships/font" Target="fonts/font2.fntdata"/><Relationship Id="rId31" Type="http://schemas.openxmlformats.org/officeDocument/2006/relationships/font" Target="fonts/font14.fntdata"/><Relationship Id="rId44" Type="http://schemas.openxmlformats.org/officeDocument/2006/relationships/font" Target="fonts/font27.fntdata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font" Target="fonts/font5.fntdata"/><Relationship Id="rId27" Type="http://schemas.openxmlformats.org/officeDocument/2006/relationships/font" Target="fonts/font10.fntdata"/><Relationship Id="rId30" Type="http://schemas.openxmlformats.org/officeDocument/2006/relationships/font" Target="fonts/font13.fntdata"/><Relationship Id="rId35" Type="http://schemas.openxmlformats.org/officeDocument/2006/relationships/font" Target="fonts/font18.fntdata"/><Relationship Id="rId43" Type="http://schemas.openxmlformats.org/officeDocument/2006/relationships/font" Target="fonts/font26.fntdata"/><Relationship Id="rId48" Type="http://schemas.openxmlformats.org/officeDocument/2006/relationships/viewProps" Target="viewProps.xml"/><Relationship Id="rId8" Type="http://schemas.openxmlformats.org/officeDocument/2006/relationships/slide" Target="slides/slide6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notesMaster" Target="notesMasters/notesMaster1.xml"/><Relationship Id="rId25" Type="http://schemas.openxmlformats.org/officeDocument/2006/relationships/font" Target="fonts/font8.fntdata"/><Relationship Id="rId33" Type="http://schemas.openxmlformats.org/officeDocument/2006/relationships/font" Target="fonts/font16.fntdata"/><Relationship Id="rId38" Type="http://schemas.openxmlformats.org/officeDocument/2006/relationships/font" Target="fonts/font21.fntdata"/><Relationship Id="rId46" Type="http://schemas.openxmlformats.org/officeDocument/2006/relationships/font" Target="fonts/font29.fntdata"/><Relationship Id="rId20" Type="http://schemas.openxmlformats.org/officeDocument/2006/relationships/font" Target="fonts/font3.fntdata"/><Relationship Id="rId41" Type="http://schemas.openxmlformats.org/officeDocument/2006/relationships/font" Target="fonts/font24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.xlsx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3"/>
    </mc:Choice>
    <mc:Fallback>
      <c:style val="3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2200" b="1" i="0" u="none" strike="noStrike" kern="1200" cap="all" spc="5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ru-RU" sz="1800" dirty="0">
                <a:latin typeface="Alegreya Sans Medium" panose="020B0604020202020204" charset="0"/>
              </a:rPr>
              <a:t>Распространенность</a:t>
            </a:r>
          </a:p>
        </c:rich>
      </c:tx>
      <c:layout>
        <c:manualLayout>
          <c:xMode val="edge"/>
          <c:yMode val="edge"/>
          <c:x val="0.29663602554206725"/>
          <c:y val="0.14557261334261726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200" b="1" i="0" u="none" strike="noStrike" kern="1200" cap="all" spc="5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title>
    <c:autoTitleDeleted val="0"/>
    <c:view3D>
      <c:rotX val="15"/>
      <c:rotY val="20"/>
      <c:depthPercent val="100"/>
      <c:rAngAx val="1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>
        <c:manualLayout>
          <c:layoutTarget val="inner"/>
          <c:xMode val="edge"/>
          <c:yMode val="edge"/>
          <c:x val="6.6478943833515436E-2"/>
          <c:y val="0.10110346874910622"/>
          <c:w val="0.91569774552161753"/>
          <c:h val="0.8139116357098406"/>
        </c:manualLayout>
      </c:layout>
      <c:bar3DChart>
        <c:barDir val="col"/>
        <c:grouping val="standar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Распространенность</c:v>
                </c:pt>
              </c:strCache>
            </c:strRef>
          </c:tx>
          <c:spPr>
            <a:gradFill>
              <a:gsLst>
                <a:gs pos="100000">
                  <a:schemeClr val="accent1">
                    <a:alpha val="0"/>
                  </a:schemeClr>
                </a:gs>
                <a:gs pos="50000">
                  <a:schemeClr val="accent1"/>
                </a:gs>
              </a:gsLst>
              <a:lin ang="5400000" scaled="0"/>
            </a:gradFill>
            <a:ln>
              <a:noFill/>
            </a:ln>
            <a:effectLst/>
            <a:sp3d/>
          </c:spPr>
          <c:invertIfNegative val="0"/>
          <c:dPt>
            <c:idx val="0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1-5AB5-40BE-AE66-676801B32872}"/>
              </c:ext>
            </c:extLst>
          </c:dPt>
          <c:dPt>
            <c:idx val="1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3-5AB5-40BE-AE66-676801B32872}"/>
              </c:ext>
            </c:extLst>
          </c:dPt>
          <c:dPt>
            <c:idx val="2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5-5AB5-40BE-AE66-676801B32872}"/>
              </c:ext>
            </c:extLst>
          </c:dPt>
          <c:dPt>
            <c:idx val="3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7-5AB5-40BE-AE66-676801B32872}"/>
              </c:ext>
            </c:extLst>
          </c:dPt>
          <c:dLbls>
            <c:dLbl>
              <c:idx val="0"/>
              <c:layout>
                <c:manualLayout>
                  <c:x val="6.2194332227312348E-2"/>
                  <c:y val="-6.247022749889293E-2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1">
                    <a:spAutoFit/>
                  </a:bodyPr>
                  <a:lstStyle/>
                  <a:p>
                    <a:pPr>
                      <a:defRPr sz="1800" b="0" i="0" u="none" strike="noStrike" kern="1200" baseline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Alegreya Sans Medium" panose="020B0604020202020204" charset="0"/>
                        <a:ea typeface="+mn-ea"/>
                        <a:cs typeface="+mn-cs"/>
                      </a:defRPr>
                    </a:pPr>
                    <a:fld id="{4DFC6D78-C331-4EA7-9D16-9FA0F61B6405}" type="VALUE">
                      <a:rPr lang="en-US" sz="1800" b="1">
                        <a:latin typeface="Alegreya Sans Medium" panose="020B0604020202020204" charset="0"/>
                      </a:rPr>
                      <a:pPr>
                        <a:defRPr sz="1800">
                          <a:latin typeface="Alegreya Sans Medium" panose="020B0604020202020204" charset="0"/>
                        </a:defRPr>
                      </a:pPr>
                      <a:t>[ЗНАЧЕНИЕ]</a:t>
                    </a:fld>
                    <a:endParaRPr lang="ru-RU"/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800" b="0" i="0" u="none" strike="noStrike" kern="1200" baseline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Alegreya Sans Medium" panose="020B0604020202020204" charset="0"/>
                      <a:ea typeface="+mn-ea"/>
                      <a:cs typeface="+mn-cs"/>
                    </a:defRPr>
                  </a:pPr>
                  <a:endParaRPr lang="ru-RU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1-5AB5-40BE-AE66-676801B32872}"/>
                </c:ext>
              </c:extLst>
            </c:dLbl>
            <c:dLbl>
              <c:idx val="1"/>
              <c:layout>
                <c:manualLayout>
                  <c:x val="3.8916567258438006E-2"/>
                  <c:y val="-8.0477227920022806E-2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1">
                    <a:spAutoFit/>
                  </a:bodyPr>
                  <a:lstStyle/>
                  <a:p>
                    <a:pPr>
                      <a:defRPr sz="1800" b="0" i="0" u="none" strike="noStrike" kern="1200" baseline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Alegreya Sans Medium" panose="020B0604020202020204" charset="0"/>
                        <a:ea typeface="+mn-ea"/>
                        <a:cs typeface="+mn-cs"/>
                      </a:defRPr>
                    </a:pPr>
                    <a:fld id="{E4284236-7B12-4608-B9A8-0DEF8F18F67E}" type="VALUE">
                      <a:rPr lang="en-US" sz="1800" b="1">
                        <a:latin typeface="Alegreya Sans Medium" panose="020B0604020202020204" charset="0"/>
                      </a:rPr>
                      <a:pPr>
                        <a:defRPr sz="1800">
                          <a:latin typeface="Alegreya Sans Medium" panose="020B0604020202020204" charset="0"/>
                        </a:defRPr>
                      </a:pPr>
                      <a:t>[ЗНАЧЕНИЕ]</a:t>
                    </a:fld>
                    <a:endParaRPr lang="ru-RU"/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800" b="0" i="0" u="none" strike="noStrike" kern="1200" baseline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Alegreya Sans Medium" panose="020B0604020202020204" charset="0"/>
                      <a:ea typeface="+mn-ea"/>
                      <a:cs typeface="+mn-cs"/>
                    </a:defRPr>
                  </a:pPr>
                  <a:endParaRPr lang="ru-RU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3-5AB5-40BE-AE66-676801B32872}"/>
                </c:ext>
              </c:extLst>
            </c:dLbl>
            <c:dLbl>
              <c:idx val="2"/>
              <c:layout>
                <c:manualLayout>
                  <c:x val="2.709363753922021E-2"/>
                  <c:y val="-6.9085516978832057E-2"/>
                </c:manualLayout>
              </c:layout>
              <c:tx>
                <c:rich>
                  <a:bodyPr/>
                  <a:lstStyle/>
                  <a:p>
                    <a:fld id="{399D4BBC-A50A-4078-906A-E17E9C334516}" type="VALUE">
                      <a:rPr lang="en-US" sz="1800" b="1">
                        <a:latin typeface="Alegreya Sans Medium" panose="020B0604020202020204" charset="0"/>
                      </a:rPr>
                      <a:pPr/>
                      <a:t>[ЗНАЧЕНИЕ]</a:t>
                    </a:fld>
                    <a:endParaRPr lang="ru-RU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5-5AB5-40BE-AE66-676801B32872}"/>
                </c:ext>
              </c:extLst>
            </c:dLbl>
            <c:dLbl>
              <c:idx val="3"/>
              <c:layout>
                <c:manualLayout>
                  <c:x val="4.4371021582445436E-2"/>
                  <c:y val="-6.8008775675854324E-2"/>
                </c:manualLayout>
              </c:layout>
              <c:tx>
                <c:rich>
                  <a:bodyPr/>
                  <a:lstStyle/>
                  <a:p>
                    <a:fld id="{7DBB35E1-EB39-4F1C-890F-C12D11DBE57D}" type="VALUE">
                      <a:rPr lang="en-US" sz="1800" b="1">
                        <a:solidFill>
                          <a:schemeClr val="tx1"/>
                        </a:solidFill>
                        <a:latin typeface="Alegreya Sans Medium" panose="020B0604020202020204" charset="0"/>
                      </a:rPr>
                      <a:pPr/>
                      <a:t>[ЗНАЧЕНИЕ]</a:t>
                    </a:fld>
                    <a:endParaRPr lang="ru-RU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7-5AB5-40BE-AE66-676801B32872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Лист1!$A$2:$A$5</c:f>
              <c:strCache>
                <c:ptCount val="4"/>
                <c:pt idx="0">
                  <c:v>40-49</c:v>
                </c:pt>
                <c:pt idx="1">
                  <c:v>50-59</c:v>
                </c:pt>
                <c:pt idx="2">
                  <c:v>60-69</c:v>
                </c:pt>
                <c:pt idx="3">
                  <c:v>70 и более</c:v>
                </c:pt>
              </c:strCache>
            </c:strRef>
          </c:cat>
          <c:val>
            <c:numRef>
              <c:f>Лист1!$B$2:$B$5</c:f>
              <c:numCache>
                <c:formatCode>General</c:formatCode>
                <c:ptCount val="4"/>
                <c:pt idx="0">
                  <c:v>3.2</c:v>
                </c:pt>
                <c:pt idx="1">
                  <c:v>15.4</c:v>
                </c:pt>
                <c:pt idx="2">
                  <c:v>23.2</c:v>
                </c:pt>
                <c:pt idx="3">
                  <c:v>38.4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8-5AB5-40BE-AE66-676801B32872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150"/>
        <c:gapDepth val="0"/>
        <c:shape val="box"/>
        <c:axId val="940049696"/>
        <c:axId val="1292571664"/>
        <c:axId val="1299880688"/>
      </c:bar3DChart>
      <c:catAx>
        <c:axId val="94004969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Alegreya Sans Medium" panose="020B0604020202020204" charset="0"/>
                <a:ea typeface="+mn-ea"/>
                <a:cs typeface="+mn-cs"/>
              </a:defRPr>
            </a:pPr>
            <a:endParaRPr lang="ru-RU"/>
          </a:p>
        </c:txPr>
        <c:crossAx val="1292571664"/>
        <c:crosses val="autoZero"/>
        <c:auto val="1"/>
        <c:lblAlgn val="ctr"/>
        <c:lblOffset val="100"/>
        <c:noMultiLvlLbl val="0"/>
      </c:catAx>
      <c:valAx>
        <c:axId val="1292571664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Alegreya Sans Medium" panose="020B0604020202020204" charset="0"/>
                <a:ea typeface="+mn-ea"/>
                <a:cs typeface="+mn-cs"/>
              </a:defRPr>
            </a:pPr>
            <a:endParaRPr lang="ru-RU"/>
          </a:p>
        </c:txPr>
        <c:crossAx val="940049696"/>
        <c:crosses val="autoZero"/>
        <c:crossBetween val="between"/>
      </c:valAx>
      <c:serAx>
        <c:axId val="1299880688"/>
        <c:scaling>
          <c:orientation val="minMax"/>
        </c:scaling>
        <c:delete val="1"/>
        <c:axPos val="b"/>
        <c:majorTickMark val="none"/>
        <c:minorTickMark val="none"/>
        <c:tickLblPos val="nextTo"/>
        <c:crossAx val="1292571664"/>
        <c:crosses val="autoZero"/>
      </c:serAx>
      <c:spPr>
        <a:noFill/>
        <a:ln>
          <a:noFill/>
        </a:ln>
        <a:effectLst/>
      </c:spPr>
    </c:plotArea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7"/>
    </mc:Choice>
    <mc:Fallback>
      <c:style val="7"/>
    </mc:Fallback>
  </mc:AlternateContent>
  <c:chart>
    <c:autoTitleDeleted val="1"/>
    <c:plotArea>
      <c:layout/>
      <c:doughnut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Структура первичной инвалидности по поводу ОА</c:v>
                </c:pt>
              </c:strCache>
            </c:strRef>
          </c:tx>
          <c:dPt>
            <c:idx val="0"/>
            <c:bubble3D val="0"/>
            <c:spPr>
              <a:solidFill>
                <a:srgbClr val="D46969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6347-422F-ABC9-97946C8E8C96}"/>
              </c:ext>
            </c:extLst>
          </c:dPt>
          <c:dPt>
            <c:idx val="1"/>
            <c:bubble3D val="0"/>
            <c:spPr>
              <a:solidFill>
                <a:srgbClr val="A00000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3-6347-422F-ABC9-97946C8E8C96}"/>
              </c:ext>
            </c:extLst>
          </c:dPt>
          <c:dPt>
            <c:idx val="2"/>
            <c:bubble3D val="0"/>
            <c:spPr>
              <a:solidFill>
                <a:srgbClr val="BF0000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5-6347-422F-ABC9-97946C8E8C96}"/>
              </c:ext>
            </c:extLst>
          </c:dPt>
          <c:dPt>
            <c:idx val="3"/>
            <c:bubble3D val="0"/>
            <c:spPr>
              <a:solidFill>
                <a:schemeClr val="accent5">
                  <a:tint val="58000"/>
                </a:scheme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7-6347-422F-ABC9-97946C8E8C96}"/>
              </c:ext>
            </c:extLst>
          </c:dPt>
          <c:dLbls>
            <c:dLbl>
              <c:idx val="0"/>
              <c:layout>
                <c:manualLayout>
                  <c:x val="9.1535687746542721E-3"/>
                  <c:y val="-1.0079861072528966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6347-422F-ABC9-97946C8E8C96}"/>
                </c:ext>
              </c:extLst>
            </c:dLbl>
            <c:dLbl>
              <c:idx val="3"/>
              <c:layout>
                <c:manualLayout>
                  <c:x val="-2.4409516732411395E-2"/>
                  <c:y val="-2.3099414778134879E-17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6347-422F-ABC9-97946C8E8C96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800" b="1" i="0" u="none" strike="noStrike" kern="1200" baseline="0">
                    <a:solidFill>
                      <a:schemeClr val="bg1"/>
                    </a:solidFill>
                    <a:latin typeface="Alegreya Sans Medium" panose="020B0604020202020204" charset="0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/>
            </c:extLst>
          </c:dLbls>
          <c:cat>
            <c:strRef>
              <c:f>Лист1!$A$2:$A$5</c:f>
              <c:strCache>
                <c:ptCount val="4"/>
                <c:pt idx="0">
                  <c:v>Полиостеоартрит</c:v>
                </c:pt>
                <c:pt idx="1">
                  <c:v>ОА коленного сустава</c:v>
                </c:pt>
                <c:pt idx="2">
                  <c:v>ОА тазобедренного сустава</c:v>
                </c:pt>
                <c:pt idx="3">
                  <c:v>ОА дургих суставов</c:v>
                </c:pt>
              </c:strCache>
            </c:strRef>
          </c:cat>
          <c:val>
            <c:numRef>
              <c:f>Лист1!$B$2:$B$5</c:f>
              <c:numCache>
                <c:formatCode>General</c:formatCode>
                <c:ptCount val="4"/>
                <c:pt idx="0">
                  <c:v>9.1</c:v>
                </c:pt>
                <c:pt idx="1">
                  <c:v>55.3</c:v>
                </c:pt>
                <c:pt idx="2">
                  <c:v>34.299999999999997</c:v>
                </c:pt>
                <c:pt idx="3">
                  <c:v>1.2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8-6347-422F-ABC9-97946C8E8C96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  <c:showLeaderLines val="0"/>
        </c:dLbls>
        <c:firstSliceAng val="0"/>
        <c:holeSize val="50"/>
      </c:doughnutChart>
      <c:spPr>
        <a:noFill/>
        <a:ln>
          <a:noFill/>
        </a:ln>
        <a:effectLst/>
      </c:spPr>
    </c:plotArea>
    <c:legend>
      <c:legendPos val="r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Alegreya Sans Medium" panose="020B0604020202020204" charset="0"/>
              <a:ea typeface="+mn-ea"/>
              <a:cs typeface="+mn-cs"/>
            </a:defRPr>
          </a:pPr>
          <a:endParaRPr lang="ru-RU"/>
        </a:p>
      </c:txPr>
    </c:legend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 w="9525" cap="flat" cmpd="sng" algn="ctr">
      <a:noFill/>
      <a:prstDash val="solid"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withinLinear" id="14">
  <a:schemeClr val="accent1"/>
</cs:colorStyle>
</file>

<file path=ppt/charts/colors2.xml><?xml version="1.0" encoding="utf-8"?>
<cs:colorStyle xmlns:cs="http://schemas.microsoft.com/office/drawing/2012/chartStyle" xmlns:a="http://schemas.openxmlformats.org/drawingml/2006/main" meth="withinLinear" id="18">
  <a:schemeClr val="accent5"/>
</cs:colorStyle>
</file>

<file path=ppt/charts/style1.xml><?xml version="1.0" encoding="utf-8"?>
<cs:chartStyle xmlns:cs="http://schemas.microsoft.com/office/drawing/2012/chartStyle" xmlns:a="http://schemas.openxmlformats.org/drawingml/2006/main" id="293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197" kern="1200" cap="all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/>
    <cs:defRPr sz="1197" kern="1200"/>
  </cs:categoryAxis>
  <cs:chartArea mods="allowNoFillOverride allowNoLineOverride">
    <cs:lnRef idx="0"/>
    <cs:fillRef idx="0"/>
    <cs:effectRef idx="0"/>
    <cs:fontRef idx="minor">
      <a:schemeClr val="dk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bg1"/>
    </cs:fontRef>
    <cs:spPr>
      <a:solidFill>
        <a:schemeClr val="tx1">
          <a:lumMod val="50000"/>
          <a:lumOff val="50000"/>
        </a:schemeClr>
      </a:solidFill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gradFill flip="none" rotWithShape="1">
        <a:gsLst>
          <a:gs pos="0">
            <a:schemeClr val="phClr"/>
          </a:gs>
          <a:gs pos="75000">
            <a:schemeClr val="phClr">
              <a:lumMod val="60000"/>
              <a:lumOff val="40000"/>
            </a:schemeClr>
          </a:gs>
          <a:gs pos="51000">
            <a:schemeClr val="phClr">
              <a:alpha val="75000"/>
            </a:schemeClr>
          </a:gs>
          <a:gs pos="100000">
            <a:schemeClr val="phClr">
              <a:lumMod val="20000"/>
              <a:lumOff val="80000"/>
              <a:alpha val="15000"/>
            </a:schemeClr>
          </a:gs>
        </a:gsLst>
        <a:lin ang="5400000" scaled="0"/>
      </a:gradFill>
    </cs:spPr>
  </cs:dataPoint>
  <cs:dataPoint3D>
    <cs:lnRef idx="0"/>
    <cs:fillRef idx="0">
      <cs:styleClr val="auto"/>
    </cs:fillRef>
    <cs:effectRef idx="0"/>
    <cs:fontRef idx="minor">
      <a:schemeClr val="tx1"/>
    </cs:fontRef>
    <cs:spPr>
      <a:gradFill>
        <a:gsLst>
          <a:gs pos="100000">
            <a:schemeClr val="phClr">
              <a:alpha val="0"/>
            </a:schemeClr>
          </a:gs>
          <a:gs pos="50000">
            <a:schemeClr val="phClr"/>
          </a:gs>
        </a:gsLst>
        <a:lin ang="5400000" scaled="0"/>
      </a:gradFill>
      <a:sp3d/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0">
      <cs:styleClr val="auto"/>
    </cs:fillRef>
    <cs:effectRef idx="0"/>
    <cs:fontRef idx="minor">
      <a:schemeClr val="dk1"/>
    </cs:fontRef>
    <cs:spPr>
      <a:gradFill flip="none" rotWithShape="1">
        <a:gsLst>
          <a:gs pos="0">
            <a:schemeClr val="phClr"/>
          </a:gs>
          <a:gs pos="75000">
            <a:schemeClr val="phClr">
              <a:lumMod val="60000"/>
              <a:lumOff val="40000"/>
            </a:schemeClr>
          </a:gs>
          <a:gs pos="51000">
            <a:schemeClr val="phClr">
              <a:alpha val="75000"/>
            </a:schemeClr>
          </a:gs>
          <a:gs pos="100000">
            <a:schemeClr val="phClr">
              <a:lumMod val="20000"/>
              <a:lumOff val="80000"/>
              <a:alpha val="15000"/>
            </a:schemeClr>
          </a:gs>
        </a:gsLst>
        <a:lin ang="5400000" scaled="0"/>
      </a:gradFill>
      <a:ln w="9525" cap="flat" cmpd="sng" algn="ctr">
        <a:solidFill>
          <a:schemeClr val="phClr">
            <a:shade val="95000"/>
          </a:schemeClr>
        </a:solidFill>
        <a:round/>
      </a:ln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ln w="9525">
        <a:solidFill>
          <a:schemeClr val="tx1">
            <a:lumMod val="15000"/>
            <a:lumOff val="8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dropLine>
  <cs:errorBar>
    <cs:lnRef idx="0"/>
    <cs:fillRef idx="0"/>
    <cs:effectRef idx="0"/>
    <cs:fontRef idx="minor">
      <a:schemeClr val="dk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50000"/>
            <a:lumOff val="50000"/>
          </a:schemeClr>
        </a:solidFill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  <a:headEnd type="none" w="sm" len="sm"/>
        <a:tailEnd type="none" w="sm" len="sm"/>
      </a:ln>
    </cs:spPr>
    <cs:defRPr sz="1197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2200" b="1" kern="1200" cap="all" spc="5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dk1"/>
    </cs:fontRef>
  </cs:wall>
</cs:chartStyle>
</file>

<file path=ppt/charts/style2.xml><?xml version="1.0" encoding="utf-8"?>
<cs:chartStyle xmlns:cs="http://schemas.microsoft.com/office/drawing/2012/chartStyle" xmlns:a="http://schemas.openxmlformats.org/drawingml/2006/main" id="102">
  <cs:axisTitle>
    <cs:lnRef idx="0"/>
    <cs:fillRef idx="0"/>
    <cs:effectRef idx="0"/>
    <cs:fontRef idx="minor">
      <a:schemeClr val="tx1"/>
    </cs:fontRef>
    <cs:defRPr sz="1000" b="1" kern="1200"/>
  </cs:axisTitle>
  <cs:categoryAxis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  <cs:defRPr sz="1000" kern="1200"/>
  </cs:categoryAxis>
  <cs:chartArea mods="allowNoFillOverride allowNoLineOverride">
    <cs:lnRef idx="1">
      <a:schemeClr val="tx1">
        <a:tint val="75000"/>
      </a:schemeClr>
    </cs:lnRef>
    <cs:fillRef idx="1">
      <a:schemeClr val="bg1"/>
    </cs:fillRef>
    <cs:effectRef idx="0"/>
    <cs:fontRef idx="minor">
      <a:schemeClr val="tx1"/>
    </cs:fontRef>
    <cs:spPr>
      <a:ln>
        <a:round/>
      </a:ln>
    </cs:spPr>
    <cs:defRPr sz="1000" kern="1200"/>
  </cs:chartArea>
  <cs:dataLabel>
    <cs:lnRef idx="0"/>
    <cs:fillRef idx="0"/>
    <cs:effectRef idx="0"/>
    <cs:fontRef idx="minor">
      <a:schemeClr val="tx1"/>
    </cs:fontRef>
    <cs:defRPr sz="1000" kern="1200"/>
  </cs:dataLabel>
  <cs:dataLabelCallout>
    <cs:lnRef idx="0"/>
    <cs:fillRef idx="0"/>
    <cs:effectRef idx="0"/>
    <cs:fontRef idx="minor">
      <a:schemeClr val="dk1"/>
    </cs:fontRef>
    <cs:spPr>
      <a:solidFill>
        <a:schemeClr val="lt1"/>
      </a:solidFill>
      <a:ln>
        <a:solidFill>
          <a:schemeClr val="dk1">
            <a:lumMod val="65000"/>
            <a:lumOff val="35000"/>
          </a:schemeClr>
        </a:solidFill>
      </a:ln>
    </cs:spPr>
    <cs:defRPr sz="1000" kern="1200"/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1">
      <cs:styleClr val="auto"/>
    </cs:lnRef>
    <cs:lineWidthScale>3</cs:lineWidthScale>
    <cs:fillRef idx="0"/>
    <cs:effectRef idx="0"/>
    <cs:fontRef idx="minor">
      <a:schemeClr val="tx1"/>
    </cs:fontRef>
    <cs:spPr>
      <a:ln cap="rnd">
        <a:round/>
      </a:ln>
    </cs:spPr>
  </cs:dataPointLine>
  <cs:dataPointMarker>
    <cs:lnRef idx="1">
      <cs:styleClr val="auto"/>
    </cs:lnRef>
    <cs:fillRef idx="1">
      <cs:styleClr val="auto"/>
    </cs:fillRef>
    <cs:effectRef idx="0"/>
    <cs:fontRef idx="minor">
      <a:schemeClr val="tx1"/>
    </cs:fontRef>
    <cs:spPr>
      <a:ln>
        <a:round/>
      </a:ln>
    </cs:spPr>
  </cs:dataPointMarker>
  <cs:dataPointMarkerLayout/>
  <cs:dataPointWireframe>
    <cs:lnRef idx="1">
      <cs:styleClr val="auto"/>
    </cs:lnRef>
    <cs:fillRef idx="0"/>
    <cs:effectRef idx="0"/>
    <cs:fontRef idx="minor">
      <a:schemeClr val="tx1"/>
    </cs:fontRef>
    <cs:spPr>
      <a:ln>
        <a:round/>
      </a:ln>
    </cs:spPr>
  </cs:dataPointWireframe>
  <cs:dataTable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  <cs:defRPr sz="1000" kern="1200"/>
  </cs:dataTable>
  <cs:downBar>
    <cs:lnRef idx="1">
      <a:schemeClr val="tx1"/>
    </cs:lnRef>
    <cs:fillRef idx="1">
      <a:schemeClr val="dk1">
        <a:tint val="95000"/>
      </a:schemeClr>
    </cs:fillRef>
    <cs:effectRef idx="0"/>
    <cs:fontRef idx="minor">
      <a:schemeClr val="tx1"/>
    </cs:fontRef>
    <cs:spPr>
      <a:ln>
        <a:round/>
      </a:ln>
    </cs:spPr>
  </cs:downBar>
  <cs:drop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dropLine>
  <cs:errorBar>
    <cs:lnRef idx="1">
      <a:schemeClr val="tx1"/>
    </cs:lnRef>
    <cs:fillRef idx="1">
      <a:schemeClr val="tx1"/>
    </cs:fillRef>
    <cs:effectRef idx="0"/>
    <cs:fontRef idx="minor">
      <a:schemeClr val="tx1"/>
    </cs:fontRef>
    <cs:spPr>
      <a:ln>
        <a:round/>
      </a:ln>
    </cs:spPr>
  </cs:errorBar>
  <cs:floor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</cs:floor>
  <cs:gridlineMajor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</cs:gridlineMajor>
  <cs:gridlineMinor>
    <cs:lnRef idx="1">
      <a:schemeClr val="tx1">
        <a:tint val="50000"/>
      </a:schemeClr>
    </cs:lnRef>
    <cs:fillRef idx="0"/>
    <cs:effectRef idx="0"/>
    <cs:fontRef idx="minor">
      <a:schemeClr val="tx1"/>
    </cs:fontRef>
    <cs:spPr>
      <a:ln>
        <a:round/>
      </a:ln>
    </cs:spPr>
  </cs:gridlineMinor>
  <cs:hiLo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hiLoLine>
  <cs:leader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leaderLine>
  <cs:legend>
    <cs:lnRef idx="0"/>
    <cs:fillRef idx="0"/>
    <cs:effectRef idx="0"/>
    <cs:fontRef idx="minor">
      <a:schemeClr val="tx1"/>
    </cs:fontRef>
    <cs:defRPr sz="1000" kern="1200"/>
  </cs:legend>
  <cs:plotArea mods="allowNoFillOverride allowNoLineOverride">
    <cs:lnRef idx="0"/>
    <cs:fillRef idx="1">
      <a:schemeClr val="bg1"/>
    </cs:fillRef>
    <cs:effectRef idx="0"/>
    <cs:fontRef idx="minor">
      <a:schemeClr val="tx1"/>
    </cs:fontRef>
  </cs:plotArea>
  <cs:plotArea3D>
    <cs:lnRef idx="0"/>
    <cs:fillRef idx="0"/>
    <cs:effectRef idx="0"/>
    <cs:fontRef idx="minor">
      <a:schemeClr val="tx1"/>
    </cs:fontRef>
  </cs:plotArea3D>
  <cs:seriesAxis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  <cs:defRPr sz="1000" kern="1200"/>
  </cs:seriesAxis>
  <cs:series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seriesLine>
  <cs:title>
    <cs:lnRef idx="0"/>
    <cs:fillRef idx="0"/>
    <cs:effectRef idx="0"/>
    <cs:fontRef idx="minor">
      <a:schemeClr val="tx1"/>
    </cs:fontRef>
    <cs:defRPr sz="1800" b="1" kern="1200"/>
  </cs:title>
  <cs:trendline>
    <cs:lnRef idx="1">
      <a:schemeClr val="tx1"/>
    </cs:lnRef>
    <cs:fillRef idx="0"/>
    <cs:effectRef idx="0"/>
    <cs:fontRef idx="minor">
      <a:schemeClr val="tx1"/>
    </cs:fontRef>
    <cs:spPr>
      <a:ln cap="rnd">
        <a:round/>
      </a:ln>
    </cs:spPr>
  </cs:trendline>
  <cs:trendlineLabel>
    <cs:lnRef idx="0"/>
    <cs:fillRef idx="0"/>
    <cs:effectRef idx="0"/>
    <cs:fontRef idx="minor">
      <a:schemeClr val="tx1"/>
    </cs:fontRef>
    <cs:defRPr sz="1000" kern="1200"/>
  </cs:trendlineLabel>
  <cs:upBar>
    <cs:lnRef idx="1">
      <a:schemeClr val="tx1"/>
    </cs:lnRef>
    <cs:fillRef idx="1">
      <a:schemeClr val="dk1">
        <a:tint val="5000"/>
      </a:schemeClr>
    </cs:fillRef>
    <cs:effectRef idx="0"/>
    <cs:fontRef idx="minor">
      <a:schemeClr val="tx1"/>
    </cs:fontRef>
    <cs:spPr>
      <a:ln>
        <a:round/>
      </a:ln>
    </cs:spPr>
  </cs:upBar>
  <cs:valueAxis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  <cs:defRPr sz="1000" kern="1200"/>
  </cs:valueAxis>
  <cs:wall>
    <cs:lnRef idx="0"/>
    <cs:fillRef idx="0"/>
    <cs:effectRef idx="0"/>
    <cs:fontRef idx="minor">
      <a:schemeClr val="tx1"/>
    </cs:fontRef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" name="Google Shape;4;n"/>
          <p:cNvSpPr txBox="1">
            <a:spLocks noGrp="1"/>
          </p:cNvSpPr>
          <p:nvPr>
            <p:ph type="dt" idx="10"/>
          </p:nvPr>
        </p:nvSpPr>
        <p:spPr>
          <a:xfrm>
            <a:off x="3884613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" name="Google Shape;5;n"/>
          <p:cNvSpPr>
            <a:spLocks noGrp="1" noRot="1" noChangeAspect="1"/>
          </p:cNvSpPr>
          <p:nvPr>
            <p:ph type="sldImg" idx="3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" name="Google Shape;6;n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0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ru-RU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55" name="Google Shape;55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56" name="Google Shape;56;p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ru-RU"/>
              <a:t>2</a:t>
            </a:fld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1" name="Google Shape;371;g349258fb0ee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72" name="Google Shape;372;g349258fb0ee_0_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373" name="Google Shape;373;g349258fb0ee_0_0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ru-RU"/>
              <a:t>11</a:t>
            </a:fld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8" name="Google Shape;278;g349239c87c6_0_25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79" name="Google Shape;279;g349239c87c6_0_25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280" name="Google Shape;280;g349239c87c6_0_251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ru-RU"/>
              <a:t>12</a:t>
            </a:fld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3" name="Google Shape;313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14" name="Google Shape;314;p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315" name="Google Shape;315;p4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ru-RU"/>
              <a:t>13</a:t>
            </a:fld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2" name="Google Shape;432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33" name="Google Shape;433;p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434" name="Google Shape;434;p6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ru-RU"/>
              <a:t>14</a:t>
            </a:fld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Google Shape;93;g349239c87c6_0_49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94" name="Google Shape;94;g349239c87c6_0_4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dirty="0"/>
          </a:p>
        </p:txBody>
      </p:sp>
      <p:sp>
        <p:nvSpPr>
          <p:cNvPr id="95" name="Google Shape;95;g349239c87c6_0_49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ru-RU"/>
              <a:t>3</a:t>
            </a:fld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2">
          <a:extLst>
            <a:ext uri="{FF2B5EF4-FFF2-40B4-BE49-F238E27FC236}">
              <a16:creationId xmlns:a16="http://schemas.microsoft.com/office/drawing/2014/main" id="{4F57EC51-D165-AD75-1E1D-6C872B5A4DD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Google Shape;93;g349239c87c6_0_49:notes">
            <a:extLst>
              <a:ext uri="{FF2B5EF4-FFF2-40B4-BE49-F238E27FC236}">
                <a16:creationId xmlns:a16="http://schemas.microsoft.com/office/drawing/2014/main" id="{C430E3EF-9B97-E046-387E-1524F2DA436A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94" name="Google Shape;94;g349239c87c6_0_49:notes">
            <a:extLst>
              <a:ext uri="{FF2B5EF4-FFF2-40B4-BE49-F238E27FC236}">
                <a16:creationId xmlns:a16="http://schemas.microsoft.com/office/drawing/2014/main" id="{30211EC3-A7DE-BCA3-D8B1-EFCA19FDCDA6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95" name="Google Shape;95;g349239c87c6_0_49:notes">
            <a:extLst>
              <a:ext uri="{FF2B5EF4-FFF2-40B4-BE49-F238E27FC236}">
                <a16:creationId xmlns:a16="http://schemas.microsoft.com/office/drawing/2014/main" id="{20657D95-6284-E9F4-7966-EA25280A5C22}"/>
              </a:ext>
            </a:extLst>
          </p:cNvPr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ru-RU"/>
              <a:t>4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70668929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" name="Google Shape;129;g349239c87c6_0_12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30" name="Google Shape;130;g349239c87c6_0_12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31" name="Google Shape;131;g349239c87c6_0_125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ru-RU"/>
              <a:t>5</a:t>
            </a:fld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" name="Google Shape;129;g349239c87c6_0_12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30" name="Google Shape;130;g349239c87c6_0_12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31" name="Google Shape;131;g349239c87c6_0_125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ru-RU"/>
              <a:t>6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7804730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8">
          <a:extLst>
            <a:ext uri="{FF2B5EF4-FFF2-40B4-BE49-F238E27FC236}">
              <a16:creationId xmlns:a16="http://schemas.microsoft.com/office/drawing/2014/main" id="{B378D89D-4CD6-BB32-8545-2167227F454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" name="Google Shape;129;g349239c87c6_0_125:notes">
            <a:extLst>
              <a:ext uri="{FF2B5EF4-FFF2-40B4-BE49-F238E27FC236}">
                <a16:creationId xmlns:a16="http://schemas.microsoft.com/office/drawing/2014/main" id="{8C543F14-323F-29F4-5C8E-54BC6B488950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30" name="Google Shape;130;g349239c87c6_0_125:notes">
            <a:extLst>
              <a:ext uri="{FF2B5EF4-FFF2-40B4-BE49-F238E27FC236}">
                <a16:creationId xmlns:a16="http://schemas.microsoft.com/office/drawing/2014/main" id="{1FA6109A-558F-A39E-1502-29749CCC20E9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31" name="Google Shape;131;g349239c87c6_0_125:notes">
            <a:extLst>
              <a:ext uri="{FF2B5EF4-FFF2-40B4-BE49-F238E27FC236}">
                <a16:creationId xmlns:a16="http://schemas.microsoft.com/office/drawing/2014/main" id="{4E2333F3-C056-30EC-169C-C092D8E8B5F7}"/>
              </a:ext>
            </a:extLst>
          </p:cNvPr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ru-RU"/>
              <a:t>7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24485878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" name="Google Shape;167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68" name="Google Shape;168;p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dirty="0"/>
          </a:p>
        </p:txBody>
      </p:sp>
      <p:sp>
        <p:nvSpPr>
          <p:cNvPr id="169" name="Google Shape;169;p3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ru-RU"/>
              <a:t>8</a:t>
            </a:fld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" name="Google Shape;204;g349239c87c6_0_16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05" name="Google Shape;205;g349239c87c6_0_16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206" name="Google Shape;206;g349239c87c6_0_167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ru-RU"/>
              <a:t>9</a:t>
            </a:fld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3" name="Google Shape;243;g349239c87c6_0_2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44" name="Google Shape;244;g349239c87c6_0_21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245" name="Google Shape;245;g349239c87c6_0_215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ru-RU"/>
              <a:t>10</a:t>
            </a:fld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svg"/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3_Title Slide">
  <p:cSld name="3_Title Slide">
    <p:spTree>
      <p:nvGrpSpPr>
        <p:cNvPr id="1" name="Shape 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Google Shape;23;p3"/>
          <p:cNvSpPr>
            <a:spLocks noGrp="1"/>
          </p:cNvSpPr>
          <p:nvPr>
            <p:ph type="pic" idx="2"/>
          </p:nvPr>
        </p:nvSpPr>
        <p:spPr>
          <a:xfrm>
            <a:off x="1" y="1"/>
            <a:ext cx="7339200" cy="6858000"/>
          </a:xfrm>
          <a:prstGeom prst="rect">
            <a:avLst/>
          </a:prstGeom>
          <a:noFill/>
          <a:ln>
            <a:noFill/>
          </a:ln>
        </p:spPr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3BC500D-50FD-92A0-2091-DD003989C7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DE8842C6-E3EF-6531-0505-7C793CE99B4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F4284CF5-62CF-54BC-043B-91671DF8141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73AE3605-72F7-1D8A-3326-9E460795F902}"/>
              </a:ext>
            </a:extLst>
          </p:cNvPr>
          <p:cNvSpPr>
            <a:spLocks noGrp="1"/>
          </p:cNvSpPr>
          <p:nvPr>
            <p:ph sz="quarter" idx="4" hasCustomPrompt="1"/>
          </p:nvPr>
        </p:nvSpPr>
        <p:spPr>
          <a:xfrm>
            <a:off x="6172200" y="2505075"/>
            <a:ext cx="5183188" cy="3684588"/>
          </a:xfrm>
        </p:spPr>
        <p:txBody>
          <a:bodyPr/>
          <a:lstStyle>
            <a:lvl1pPr marL="228600" indent="-228600">
              <a:buFontTx/>
              <a:buBlip>
                <a:blip>
                  <a:extLst>
                    <a:ext uri="{96DAC541-7B7A-43D3-8B79-37D633B846F1}">
                      <asvg:svgBlip xmlns:asvg="http://schemas.microsoft.com/office/drawing/2016/SVG/main" r:embed="rId2"/>
                    </a:ext>
                  </a:extLst>
                </a:blip>
              </a:buBlip>
              <a:defRPr/>
            </a:lvl1pPr>
            <a:lvl2pPr marL="685800" indent="-228600">
              <a:buFontTx/>
              <a:buBlip>
                <a:blip>
                  <a:extLst>
                    <a:ext uri="{96DAC541-7B7A-43D3-8B79-37D633B846F1}">
                      <asvg:svgBlip xmlns:asvg="http://schemas.microsoft.com/office/drawing/2016/SVG/main" r:embed="rId2"/>
                    </a:ext>
                  </a:extLst>
                </a:blip>
              </a:buBlip>
              <a:defRPr/>
            </a:lvl2pPr>
            <a:lvl3pPr marL="1143000" indent="-228600">
              <a:buFontTx/>
              <a:buBlip>
                <a:blip>
                  <a:extLst>
                    <a:ext uri="{96DAC541-7B7A-43D3-8B79-37D633B846F1}">
                      <asvg:svgBlip xmlns:asvg="http://schemas.microsoft.com/office/drawing/2016/SVG/main" r:embed="rId2"/>
                    </a:ext>
                  </a:extLst>
                </a:blip>
              </a:buBlip>
              <a:defRPr/>
            </a:lvl3pPr>
            <a:lvl4pPr marL="1600200" indent="-228600">
              <a:buFontTx/>
              <a:buBlip>
                <a:blip>
                  <a:extLst>
                    <a:ext uri="{96DAC541-7B7A-43D3-8B79-37D633B846F1}">
                      <asvg:svgBlip xmlns:asvg="http://schemas.microsoft.com/office/drawing/2016/SVG/main" r:embed="rId2"/>
                    </a:ext>
                  </a:extLst>
                </a:blip>
              </a:buBlip>
              <a:defRPr/>
            </a:lvl4pPr>
            <a:lvl5pPr marL="2057400" indent="-228600">
              <a:buFontTx/>
              <a:buBlip>
                <a:blip>
                  <a:extLst>
                    <a:ext uri="{96DAC541-7B7A-43D3-8B79-37D633B846F1}">
                      <asvg:svgBlip xmlns:asvg="http://schemas.microsoft.com/office/drawing/2016/SVG/main" r:embed="rId2"/>
                    </a:ext>
                  </a:extLst>
                </a:blip>
              </a:buBlip>
              <a:defRPr/>
            </a:lvl5pPr>
          </a:lstStyle>
          <a:p>
            <a:pPr lvl="0"/>
            <a:r>
              <a:rPr lang="ru-RU" dirty="0"/>
              <a:t> 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</a:p>
        </p:txBody>
      </p:sp>
      <p:sp>
        <p:nvSpPr>
          <p:cNvPr id="7" name="Текст 9">
            <a:extLst>
              <a:ext uri="{FF2B5EF4-FFF2-40B4-BE49-F238E27FC236}">
                <a16:creationId xmlns:a16="http://schemas.microsoft.com/office/drawing/2014/main" id="{B7085B08-D509-44A7-51C1-A20964E991E7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836612" y="2505075"/>
            <a:ext cx="5157787" cy="3516899"/>
          </a:xfrm>
        </p:spPr>
        <p:txBody>
          <a:bodyPr/>
          <a:lstStyle>
            <a:lvl1pPr marL="457200" indent="-457200">
              <a:buFontTx/>
              <a:buBlip>
                <a:blip>
                  <a:extLst>
                    <a:ext uri="{96DAC541-7B7A-43D3-8B79-37D633B846F1}">
                      <asvg:svgBlip xmlns:asvg="http://schemas.microsoft.com/office/drawing/2016/SVG/main" r:embed="rId3"/>
                    </a:ext>
                  </a:extLst>
                </a:blip>
              </a:buBlip>
              <a:defRPr>
                <a:solidFill>
                  <a:srgbClr val="278E80"/>
                </a:solidFill>
              </a:defRPr>
            </a:lvl1pPr>
            <a:lvl2pPr marL="800100" indent="-342900">
              <a:buFontTx/>
              <a:buBlip>
                <a:blip>
                  <a:extLst>
                    <a:ext uri="{96DAC541-7B7A-43D3-8B79-37D633B846F1}">
                      <asvg:svgBlip xmlns:asvg="http://schemas.microsoft.com/office/drawing/2016/SVG/main" r:embed="rId3"/>
                    </a:ext>
                  </a:extLst>
                </a:blip>
              </a:buBlip>
              <a:defRPr>
                <a:solidFill>
                  <a:srgbClr val="278E80"/>
                </a:solidFill>
              </a:defRPr>
            </a:lvl2pPr>
            <a:lvl3pPr marL="1257300" indent="-342900">
              <a:buFontTx/>
              <a:buBlip>
                <a:blip>
                  <a:extLst>
                    <a:ext uri="{96DAC541-7B7A-43D3-8B79-37D633B846F1}">
                      <asvg:svgBlip xmlns:asvg="http://schemas.microsoft.com/office/drawing/2016/SVG/main" r:embed="rId3"/>
                    </a:ext>
                  </a:extLst>
                </a:blip>
              </a:buBlip>
              <a:defRPr>
                <a:solidFill>
                  <a:srgbClr val="278E80"/>
                </a:solidFill>
              </a:defRPr>
            </a:lvl3pPr>
            <a:lvl4pPr marL="1657350" indent="-285750">
              <a:buFontTx/>
              <a:buBlip>
                <a:blip>
                  <a:extLst>
                    <a:ext uri="{96DAC541-7B7A-43D3-8B79-37D633B846F1}">
                      <asvg:svgBlip xmlns:asvg="http://schemas.microsoft.com/office/drawing/2016/SVG/main" r:embed="rId3"/>
                    </a:ext>
                  </a:extLst>
                </a:blip>
              </a:buBlip>
              <a:defRPr>
                <a:solidFill>
                  <a:srgbClr val="278E80"/>
                </a:solidFill>
              </a:defRPr>
            </a:lvl4pPr>
            <a:lvl5pPr marL="2114550" indent="-285750">
              <a:buFontTx/>
              <a:buBlip>
                <a:blip>
                  <a:extLst>
                    <a:ext uri="{96DAC541-7B7A-43D3-8B79-37D633B846F1}">
                      <asvg:svgBlip xmlns:asvg="http://schemas.microsoft.com/office/drawing/2016/SVG/main" r:embed="rId3"/>
                    </a:ext>
                  </a:extLst>
                </a:blip>
              </a:buBlip>
              <a:defRPr>
                <a:solidFill>
                  <a:srgbClr val="278E80"/>
                </a:solidFill>
              </a:defRPr>
            </a:lvl5pPr>
          </a:lstStyle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</a:p>
        </p:txBody>
      </p:sp>
      <p:sp>
        <p:nvSpPr>
          <p:cNvPr id="4" name="Нижний колонтитул 4">
            <a:extLst>
              <a:ext uri="{FF2B5EF4-FFF2-40B4-BE49-F238E27FC236}">
                <a16:creationId xmlns:a16="http://schemas.microsoft.com/office/drawing/2014/main" id="{965D431B-DD0C-BF6D-14B4-77251757E432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>
          <a:xfrm>
            <a:off x="1638300" y="6596451"/>
            <a:ext cx="8915400" cy="26154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rgbClr val="278E80"/>
                </a:solidFill>
                <a:latin typeface="Austin Cyr Medium" panose="02020603070702030403" pitchFamily="18" charset="-52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b="0" i="0" u="none" strike="noStrike" kern="1200" cap="none" spc="0" normalizeH="0" baseline="0" noProof="0">
                <a:ln>
                  <a:noFill/>
                </a:ln>
                <a:solidFill>
                  <a:srgbClr val="278E80"/>
                </a:solidFill>
                <a:effectLst/>
                <a:uLnTx/>
                <a:uFillTx/>
                <a:latin typeface="Austin Cyr Medium" panose="02020603070702030403" pitchFamily="18" charset="-52"/>
                <a:ea typeface="+mn-ea"/>
                <a:cs typeface="+mn-cs"/>
              </a:rPr>
              <a:t>ФГБОУ ВО ВолгГМУ Минздрава России</a:t>
            </a:r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srgbClr val="278E80"/>
              </a:solidFill>
              <a:effectLst/>
              <a:uLnTx/>
              <a:uFillTx/>
              <a:latin typeface="Austin Cyr Medium" panose="02020603070702030403" pitchFamily="18" charset="-52"/>
              <a:ea typeface="+mn-ea"/>
              <a:cs typeface="+mn-cs"/>
            </a:endParaRPr>
          </a:p>
        </p:txBody>
      </p:sp>
      <p:sp>
        <p:nvSpPr>
          <p:cNvPr id="8" name="Номер слайда 5">
            <a:extLst>
              <a:ext uri="{FF2B5EF4-FFF2-40B4-BE49-F238E27FC236}">
                <a16:creationId xmlns:a16="http://schemas.microsoft.com/office/drawing/2014/main" id="{41D13684-A38E-AA79-231A-B38DC9372998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>
          <a:xfrm>
            <a:off x="11560145" y="6396038"/>
            <a:ext cx="475297" cy="253915"/>
          </a:xfrm>
          <a:prstGeom prst="rect">
            <a:avLst/>
          </a:prstGeom>
        </p:spPr>
        <p:txBody>
          <a:bodyPr/>
          <a:lstStyle>
            <a:lvl1pPr algn="ctr">
              <a:defRPr>
                <a:solidFill>
                  <a:srgbClr val="278E80"/>
                </a:solidFill>
                <a:latin typeface="Austin Cyr Roman" panose="02020503070702030403" pitchFamily="18" charset="-52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BC4F9C8-CEB5-4B4C-A99E-F586A0B9D186}" type="slidenum">
              <a:rPr kumimoji="0" lang="ru-RU" sz="1800" b="0" i="0" u="none" strike="noStrike" kern="1200" cap="none" spc="0" normalizeH="0" baseline="0" noProof="0" smtClean="0">
                <a:ln>
                  <a:noFill/>
                </a:ln>
                <a:solidFill>
                  <a:srgbClr val="278E80"/>
                </a:solidFill>
                <a:effectLst/>
                <a:uLnTx/>
                <a:uFillTx/>
                <a:latin typeface="Austin Cyr Roman" panose="02020503070702030403" pitchFamily="18" charset="-52"/>
                <a:ea typeface="+mn-ea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srgbClr val="278E80"/>
              </a:solidFill>
              <a:effectLst/>
              <a:uLnTx/>
              <a:uFillTx/>
              <a:latin typeface="Austin Cyr Roman" panose="02020503070702030403" pitchFamily="18" charset="-52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4179859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A311805-04DE-3016-4E7B-7721E34F290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AD09A1AA-456C-4F99-72EC-9EF81855B179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838200" y="2137222"/>
            <a:ext cx="9144000" cy="1655762"/>
          </a:xfrm>
        </p:spPr>
        <p:txBody>
          <a:bodyPr>
            <a:normAutofit/>
          </a:bodyPr>
          <a:lstStyle>
            <a:lvl1pPr marL="0" indent="0" algn="l">
              <a:buNone/>
              <a:defRPr sz="2800">
                <a:solidFill>
                  <a:schemeClr val="accent1"/>
                </a:solidFill>
                <a:latin typeface="Alegreya Sans" panose="00000500000000000000" pitchFamily="2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dirty="0"/>
              <a:t>Образец текста</a:t>
            </a:r>
          </a:p>
        </p:txBody>
      </p:sp>
      <p:sp>
        <p:nvSpPr>
          <p:cNvPr id="4" name="Нижний колонтитул 4">
            <a:extLst>
              <a:ext uri="{FF2B5EF4-FFF2-40B4-BE49-F238E27FC236}">
                <a16:creationId xmlns:a16="http://schemas.microsoft.com/office/drawing/2014/main" id="{0BEFEDE4-EE64-A2E5-BF42-D9D00DD4681C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>
          <a:xfrm>
            <a:off x="1638300" y="6596451"/>
            <a:ext cx="8915400" cy="26154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rgbClr val="278E80"/>
                </a:solidFill>
                <a:latin typeface="Austin Cyr Medium" panose="02020603070702030403" pitchFamily="18" charset="-52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b="0" i="0" u="none" strike="noStrike" kern="1200" cap="none" spc="0" normalizeH="0" baseline="0" noProof="0">
                <a:ln>
                  <a:noFill/>
                </a:ln>
                <a:solidFill>
                  <a:srgbClr val="278E80"/>
                </a:solidFill>
                <a:effectLst/>
                <a:uLnTx/>
                <a:uFillTx/>
                <a:latin typeface="Austin Cyr Medium" panose="02020603070702030403" pitchFamily="18" charset="-52"/>
                <a:ea typeface="+mn-ea"/>
                <a:cs typeface="+mn-cs"/>
              </a:rPr>
              <a:t>ФГБОУ ВО ВолгГМУ Минздрава России</a:t>
            </a:r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srgbClr val="278E80"/>
              </a:solidFill>
              <a:effectLst/>
              <a:uLnTx/>
              <a:uFillTx/>
              <a:latin typeface="Austin Cyr Medium" panose="02020603070702030403" pitchFamily="18" charset="-52"/>
              <a:ea typeface="+mn-ea"/>
              <a:cs typeface="+mn-cs"/>
            </a:endParaRPr>
          </a:p>
        </p:txBody>
      </p:sp>
      <p:sp>
        <p:nvSpPr>
          <p:cNvPr id="5" name="Номер слайда 5">
            <a:extLst>
              <a:ext uri="{FF2B5EF4-FFF2-40B4-BE49-F238E27FC236}">
                <a16:creationId xmlns:a16="http://schemas.microsoft.com/office/drawing/2014/main" id="{D7AB6727-ED8D-4A15-39E0-D97CA4CEFA3D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>
          <a:xfrm>
            <a:off x="11560145" y="6396038"/>
            <a:ext cx="475297" cy="253915"/>
          </a:xfrm>
          <a:prstGeom prst="rect">
            <a:avLst/>
          </a:prstGeom>
        </p:spPr>
        <p:txBody>
          <a:bodyPr/>
          <a:lstStyle>
            <a:lvl1pPr algn="ctr">
              <a:defRPr>
                <a:solidFill>
                  <a:srgbClr val="278E80"/>
                </a:solidFill>
                <a:latin typeface="Austin Cyr Roman" panose="02020503070702030403" pitchFamily="18" charset="-52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BC4F9C8-CEB5-4B4C-A99E-F586A0B9D186}" type="slidenum">
              <a:rPr kumimoji="0" lang="ru-RU" sz="1800" b="0" i="0" u="none" strike="noStrike" kern="1200" cap="none" spc="0" normalizeH="0" baseline="0" noProof="0" smtClean="0">
                <a:ln>
                  <a:noFill/>
                </a:ln>
                <a:solidFill>
                  <a:srgbClr val="278E80"/>
                </a:solidFill>
                <a:effectLst/>
                <a:uLnTx/>
                <a:uFillTx/>
                <a:latin typeface="Austin Cyr Roman" panose="02020503070702030403" pitchFamily="18" charset="-52"/>
                <a:ea typeface="+mn-ea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srgbClr val="278E80"/>
              </a:solidFill>
              <a:effectLst/>
              <a:uLnTx/>
              <a:uFillTx/>
              <a:latin typeface="Austin Cyr Roman" panose="02020503070702030403" pitchFamily="18" charset="-52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1825605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DA38953-2FA8-D98F-CCCA-C91EFDA7A76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4" name="Объект 2">
            <a:extLst>
              <a:ext uri="{FF2B5EF4-FFF2-40B4-BE49-F238E27FC236}">
                <a16:creationId xmlns:a16="http://schemas.microsoft.com/office/drawing/2014/main" id="{A29748E3-210C-F6AB-3314-58933CD71A7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772303" y="1917576"/>
            <a:ext cx="3296887" cy="4170610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Объект 2">
            <a:extLst>
              <a:ext uri="{FF2B5EF4-FFF2-40B4-BE49-F238E27FC236}">
                <a16:creationId xmlns:a16="http://schemas.microsoft.com/office/drawing/2014/main" id="{EC85E639-953C-A1FF-CB0B-F086E3AE2445}"/>
              </a:ext>
            </a:extLst>
          </p:cNvPr>
          <p:cNvSpPr>
            <a:spLocks noGrp="1"/>
          </p:cNvSpPr>
          <p:nvPr>
            <p:ph sz="half" idx="13"/>
          </p:nvPr>
        </p:nvSpPr>
        <p:spPr>
          <a:xfrm>
            <a:off x="4431565" y="1917576"/>
            <a:ext cx="3296887" cy="4170610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Объект 2">
            <a:extLst>
              <a:ext uri="{FF2B5EF4-FFF2-40B4-BE49-F238E27FC236}">
                <a16:creationId xmlns:a16="http://schemas.microsoft.com/office/drawing/2014/main" id="{5B0606F4-452F-7491-E459-7768EA2429D6}"/>
              </a:ext>
            </a:extLst>
          </p:cNvPr>
          <p:cNvSpPr>
            <a:spLocks noGrp="1"/>
          </p:cNvSpPr>
          <p:nvPr>
            <p:ph sz="half" idx="14"/>
          </p:nvPr>
        </p:nvSpPr>
        <p:spPr>
          <a:xfrm>
            <a:off x="8122810" y="1910949"/>
            <a:ext cx="3296887" cy="4170610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cxnSp>
        <p:nvCxnSpPr>
          <p:cNvPr id="7" name="Прямая соединительная линия 6">
            <a:extLst>
              <a:ext uri="{FF2B5EF4-FFF2-40B4-BE49-F238E27FC236}">
                <a16:creationId xmlns:a16="http://schemas.microsoft.com/office/drawing/2014/main" id="{42E101AC-4A0A-2B85-7211-A5EC1636CA0B}"/>
              </a:ext>
            </a:extLst>
          </p:cNvPr>
          <p:cNvCxnSpPr>
            <a:cxnSpLocks/>
          </p:cNvCxnSpPr>
          <p:nvPr userDrawn="1"/>
        </p:nvCxnSpPr>
        <p:spPr>
          <a:xfrm>
            <a:off x="4256758" y="2008971"/>
            <a:ext cx="0" cy="3974567"/>
          </a:xfrm>
          <a:prstGeom prst="line">
            <a:avLst/>
          </a:prstGeom>
          <a:ln>
            <a:solidFill>
              <a:srgbClr val="278E80"/>
            </a:solidFill>
          </a:ln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cxnSp>
        <p:nvCxnSpPr>
          <p:cNvPr id="8" name="Прямая соединительная линия 7">
            <a:extLst>
              <a:ext uri="{FF2B5EF4-FFF2-40B4-BE49-F238E27FC236}">
                <a16:creationId xmlns:a16="http://schemas.microsoft.com/office/drawing/2014/main" id="{75EE4797-FAB1-86A4-4711-CAEDE169CC5D}"/>
              </a:ext>
            </a:extLst>
          </p:cNvPr>
          <p:cNvCxnSpPr>
            <a:cxnSpLocks/>
          </p:cNvCxnSpPr>
          <p:nvPr userDrawn="1"/>
        </p:nvCxnSpPr>
        <p:spPr>
          <a:xfrm>
            <a:off x="7935241" y="2002344"/>
            <a:ext cx="0" cy="3974567"/>
          </a:xfrm>
          <a:prstGeom prst="line">
            <a:avLst/>
          </a:prstGeom>
          <a:ln>
            <a:solidFill>
              <a:srgbClr val="278E80"/>
            </a:solidFill>
          </a:ln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sp>
        <p:nvSpPr>
          <p:cNvPr id="11" name="Нижний колонтитул 4">
            <a:extLst>
              <a:ext uri="{FF2B5EF4-FFF2-40B4-BE49-F238E27FC236}">
                <a16:creationId xmlns:a16="http://schemas.microsoft.com/office/drawing/2014/main" id="{8DE74F29-E090-DAAA-A884-F87E37DB4750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>
          <a:xfrm>
            <a:off x="1638300" y="6596451"/>
            <a:ext cx="8915400" cy="26154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rgbClr val="278E80"/>
                </a:solidFill>
                <a:latin typeface="Austin Cyr Medium" panose="02020603070702030403" pitchFamily="18" charset="-52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b="0" i="0" u="none" strike="noStrike" kern="1200" cap="none" spc="0" normalizeH="0" baseline="0" noProof="0">
                <a:ln>
                  <a:noFill/>
                </a:ln>
                <a:solidFill>
                  <a:srgbClr val="278E80"/>
                </a:solidFill>
                <a:effectLst/>
                <a:uLnTx/>
                <a:uFillTx/>
                <a:latin typeface="Austin Cyr Medium" panose="02020603070702030403" pitchFamily="18" charset="-52"/>
                <a:ea typeface="+mn-ea"/>
                <a:cs typeface="+mn-cs"/>
              </a:rPr>
              <a:t>ФГБОУ ВО ВолгГМУ Минздрава России</a:t>
            </a:r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srgbClr val="278E80"/>
              </a:solidFill>
              <a:effectLst/>
              <a:uLnTx/>
              <a:uFillTx/>
              <a:latin typeface="Austin Cyr Medium" panose="02020603070702030403" pitchFamily="18" charset="-52"/>
              <a:ea typeface="+mn-ea"/>
              <a:cs typeface="+mn-cs"/>
            </a:endParaRPr>
          </a:p>
        </p:txBody>
      </p:sp>
      <p:sp>
        <p:nvSpPr>
          <p:cNvPr id="12" name="Номер слайда 5">
            <a:extLst>
              <a:ext uri="{FF2B5EF4-FFF2-40B4-BE49-F238E27FC236}">
                <a16:creationId xmlns:a16="http://schemas.microsoft.com/office/drawing/2014/main" id="{CB44F4EA-7395-C6C3-4BCE-1DC65356A8E5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>
          <a:xfrm>
            <a:off x="11560145" y="6396038"/>
            <a:ext cx="475297" cy="253915"/>
          </a:xfrm>
          <a:prstGeom prst="rect">
            <a:avLst/>
          </a:prstGeom>
        </p:spPr>
        <p:txBody>
          <a:bodyPr/>
          <a:lstStyle>
            <a:lvl1pPr algn="ctr">
              <a:defRPr>
                <a:solidFill>
                  <a:srgbClr val="278E80"/>
                </a:solidFill>
                <a:latin typeface="Austin Cyr Roman" panose="02020503070702030403" pitchFamily="18" charset="-52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BC4F9C8-CEB5-4B4C-A99E-F586A0B9D186}" type="slidenum">
              <a:rPr kumimoji="0" lang="ru-RU" sz="1800" b="0" i="0" u="none" strike="noStrike" kern="1200" cap="none" spc="0" normalizeH="0" baseline="0" noProof="0" smtClean="0">
                <a:ln>
                  <a:noFill/>
                </a:ln>
                <a:solidFill>
                  <a:srgbClr val="278E80"/>
                </a:solidFill>
                <a:effectLst/>
                <a:uLnTx/>
                <a:uFillTx/>
                <a:latin typeface="Austin Cyr Roman" panose="02020503070702030403" pitchFamily="18" charset="-52"/>
                <a:ea typeface="+mn-ea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srgbClr val="278E80"/>
              </a:solidFill>
              <a:effectLst/>
              <a:uLnTx/>
              <a:uFillTx/>
              <a:latin typeface="Austin Cyr Roman" panose="02020503070702030403" pitchFamily="18" charset="-52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5427127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648DDEA-CA0D-4B7A-B1C8-DF84C0E176C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4" name="Объект 2">
            <a:extLst>
              <a:ext uri="{FF2B5EF4-FFF2-40B4-BE49-F238E27FC236}">
                <a16:creationId xmlns:a16="http://schemas.microsoft.com/office/drawing/2014/main" id="{42796EBF-C72F-0B89-C955-C89FD3EAA5E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89264"/>
            <a:ext cx="4225771" cy="1839357"/>
          </a:xfrm>
          <a:prstGeom prst="roundRect">
            <a:avLst/>
          </a:prstGeom>
          <a:solidFill>
            <a:srgbClr val="278E8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>
            <a:lvl1pPr marL="0" indent="0">
              <a:buNone/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endParaRPr lang="ru-RU" dirty="0"/>
          </a:p>
        </p:txBody>
      </p:sp>
      <p:sp>
        <p:nvSpPr>
          <p:cNvPr id="9" name="Объект 2">
            <a:extLst>
              <a:ext uri="{FF2B5EF4-FFF2-40B4-BE49-F238E27FC236}">
                <a16:creationId xmlns:a16="http://schemas.microsoft.com/office/drawing/2014/main" id="{36E20D7D-8328-0B21-EDC9-7DB8BD9477C6}"/>
              </a:ext>
            </a:extLst>
          </p:cNvPr>
          <p:cNvSpPr>
            <a:spLocks noGrp="1"/>
          </p:cNvSpPr>
          <p:nvPr>
            <p:ph idx="10"/>
          </p:nvPr>
        </p:nvSpPr>
        <p:spPr>
          <a:xfrm>
            <a:off x="7128029" y="1889263"/>
            <a:ext cx="4225771" cy="1839358"/>
          </a:xfrm>
          <a:prstGeom prst="roundRect">
            <a:avLst/>
          </a:prstGeom>
          <a:solidFill>
            <a:schemeClr val="accent1"/>
          </a:solidFill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>
            <a:lvl1pPr marL="0" indent="0">
              <a:buNone/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endParaRPr lang="ru-RU" dirty="0"/>
          </a:p>
        </p:txBody>
      </p:sp>
      <p:sp>
        <p:nvSpPr>
          <p:cNvPr id="10" name="Объект 2">
            <a:extLst>
              <a:ext uri="{FF2B5EF4-FFF2-40B4-BE49-F238E27FC236}">
                <a16:creationId xmlns:a16="http://schemas.microsoft.com/office/drawing/2014/main" id="{5AB641F7-D213-CD91-6A6F-E37048F4FFDB}"/>
              </a:ext>
            </a:extLst>
          </p:cNvPr>
          <p:cNvSpPr>
            <a:spLocks noGrp="1"/>
          </p:cNvSpPr>
          <p:nvPr>
            <p:ph idx="11"/>
          </p:nvPr>
        </p:nvSpPr>
        <p:spPr>
          <a:xfrm>
            <a:off x="3983114" y="3994952"/>
            <a:ext cx="4225771" cy="1606525"/>
          </a:xfrm>
          <a:prstGeom prst="roundRect">
            <a:avLst/>
          </a:prstGeom>
          <a:solidFill>
            <a:schemeClr val="accent5">
              <a:lumMod val="75000"/>
            </a:schemeClr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>
            <a:lvl1pPr marL="0" indent="0">
              <a:buNone/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endParaRPr lang="ru-RU" dirty="0"/>
          </a:p>
        </p:txBody>
      </p:sp>
      <p:sp>
        <p:nvSpPr>
          <p:cNvPr id="3" name="Нижний колонтитул 4">
            <a:extLst>
              <a:ext uri="{FF2B5EF4-FFF2-40B4-BE49-F238E27FC236}">
                <a16:creationId xmlns:a16="http://schemas.microsoft.com/office/drawing/2014/main" id="{C4328F16-B36B-04D1-C0A5-F4565EBB9A73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>
          <a:xfrm>
            <a:off x="1638300" y="6596451"/>
            <a:ext cx="8915400" cy="26154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rgbClr val="278E80"/>
                </a:solidFill>
                <a:latin typeface="Austin Cyr Medium" panose="02020603070702030403" pitchFamily="18" charset="-52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b="0" i="0" u="none" strike="noStrike" kern="1200" cap="none" spc="0" normalizeH="0" baseline="0" noProof="0">
                <a:ln>
                  <a:noFill/>
                </a:ln>
                <a:solidFill>
                  <a:srgbClr val="278E80"/>
                </a:solidFill>
                <a:effectLst/>
                <a:uLnTx/>
                <a:uFillTx/>
                <a:latin typeface="Austin Cyr Medium" panose="02020603070702030403" pitchFamily="18" charset="-52"/>
                <a:ea typeface="+mn-ea"/>
                <a:cs typeface="+mn-cs"/>
              </a:rPr>
              <a:t>ФГБОУ ВО ВолгГМУ Минздрава России</a:t>
            </a:r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srgbClr val="278E80"/>
              </a:solidFill>
              <a:effectLst/>
              <a:uLnTx/>
              <a:uFillTx/>
              <a:latin typeface="Austin Cyr Medium" panose="02020603070702030403" pitchFamily="18" charset="-52"/>
              <a:ea typeface="+mn-ea"/>
              <a:cs typeface="+mn-cs"/>
            </a:endParaRPr>
          </a:p>
        </p:txBody>
      </p:sp>
      <p:sp>
        <p:nvSpPr>
          <p:cNvPr id="5" name="Номер слайда 5">
            <a:extLst>
              <a:ext uri="{FF2B5EF4-FFF2-40B4-BE49-F238E27FC236}">
                <a16:creationId xmlns:a16="http://schemas.microsoft.com/office/drawing/2014/main" id="{9CDD1AC9-5F76-E6A9-E5EA-2DCF7EFEE532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>
          <a:xfrm>
            <a:off x="11560145" y="6396038"/>
            <a:ext cx="475297" cy="253915"/>
          </a:xfrm>
          <a:prstGeom prst="rect">
            <a:avLst/>
          </a:prstGeom>
        </p:spPr>
        <p:txBody>
          <a:bodyPr/>
          <a:lstStyle>
            <a:lvl1pPr algn="ctr">
              <a:defRPr>
                <a:solidFill>
                  <a:srgbClr val="278E80"/>
                </a:solidFill>
                <a:latin typeface="Austin Cyr Roman" panose="02020503070702030403" pitchFamily="18" charset="-52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BC4F9C8-CEB5-4B4C-A99E-F586A0B9D186}" type="slidenum">
              <a:rPr kumimoji="0" lang="ru-RU" sz="1800" b="0" i="0" u="none" strike="noStrike" kern="1200" cap="none" spc="0" normalizeH="0" baseline="0" noProof="0" smtClean="0">
                <a:ln>
                  <a:noFill/>
                </a:ln>
                <a:solidFill>
                  <a:srgbClr val="278E80"/>
                </a:solidFill>
                <a:effectLst/>
                <a:uLnTx/>
                <a:uFillTx/>
                <a:latin typeface="Austin Cyr Roman" panose="02020503070702030403" pitchFamily="18" charset="-52"/>
                <a:ea typeface="+mn-ea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srgbClr val="278E80"/>
              </a:solidFill>
              <a:effectLst/>
              <a:uLnTx/>
              <a:uFillTx/>
              <a:latin typeface="Austin Cyr Roman" panose="02020503070702030403" pitchFamily="18" charset="-52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4814761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E833196-0F17-716D-9E80-E801F772B4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AD23A7D9-A0DF-DC53-CB5D-4692C672E662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838200" y="1793189"/>
            <a:ext cx="10515600" cy="1031489"/>
          </a:xfrm>
          <a:prstGeom prst="roundRect">
            <a:avLst/>
          </a:prstGeom>
          <a:solidFill>
            <a:srgbClr val="278E8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>
            <a:lvl1pPr marL="0" indent="0">
              <a:buNone/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dirty="0"/>
              <a:t>текст</a:t>
            </a:r>
          </a:p>
        </p:txBody>
      </p:sp>
      <p:sp>
        <p:nvSpPr>
          <p:cNvPr id="4" name="Объект 2">
            <a:extLst>
              <a:ext uri="{FF2B5EF4-FFF2-40B4-BE49-F238E27FC236}">
                <a16:creationId xmlns:a16="http://schemas.microsoft.com/office/drawing/2014/main" id="{63D7CDE6-6886-699B-6F66-42B4B575BBEE}"/>
              </a:ext>
            </a:extLst>
          </p:cNvPr>
          <p:cNvSpPr>
            <a:spLocks noGrp="1"/>
          </p:cNvSpPr>
          <p:nvPr>
            <p:ph idx="10" hasCustomPrompt="1"/>
          </p:nvPr>
        </p:nvSpPr>
        <p:spPr>
          <a:xfrm>
            <a:off x="838200" y="2913255"/>
            <a:ext cx="10515600" cy="1031489"/>
          </a:xfrm>
          <a:prstGeom prst="roundRect">
            <a:avLst/>
          </a:prstGeom>
          <a:solidFill>
            <a:schemeClr val="accent5">
              <a:lumMod val="75000"/>
            </a:schemeClr>
          </a:solidFill>
          <a:ln>
            <a:solidFill>
              <a:schemeClr val="accent5">
                <a:lumMod val="75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>
            <a:lvl1pPr marL="0" indent="0">
              <a:buNone/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dirty="0"/>
              <a:t>текст</a:t>
            </a:r>
          </a:p>
        </p:txBody>
      </p:sp>
      <p:sp>
        <p:nvSpPr>
          <p:cNvPr id="5" name="Объект 2">
            <a:extLst>
              <a:ext uri="{FF2B5EF4-FFF2-40B4-BE49-F238E27FC236}">
                <a16:creationId xmlns:a16="http://schemas.microsoft.com/office/drawing/2014/main" id="{D240C7BA-FA81-AB1A-866A-B505D5648FE7}"/>
              </a:ext>
            </a:extLst>
          </p:cNvPr>
          <p:cNvSpPr>
            <a:spLocks noGrp="1"/>
          </p:cNvSpPr>
          <p:nvPr>
            <p:ph idx="11" hasCustomPrompt="1"/>
          </p:nvPr>
        </p:nvSpPr>
        <p:spPr>
          <a:xfrm>
            <a:off x="838200" y="4033321"/>
            <a:ext cx="10515600" cy="1031489"/>
          </a:xfrm>
          <a:prstGeom prst="roundRect">
            <a:avLst/>
          </a:prstGeom>
          <a:solidFill>
            <a:schemeClr val="tx2">
              <a:lumMod val="75000"/>
            </a:schemeClr>
          </a:solidFill>
          <a:ln>
            <a:solidFill>
              <a:schemeClr val="tx2">
                <a:lumMod val="75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>
            <a:lvl1pPr marL="0" indent="0">
              <a:buNone/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dirty="0"/>
              <a:t>текст</a:t>
            </a:r>
          </a:p>
        </p:txBody>
      </p:sp>
      <p:sp>
        <p:nvSpPr>
          <p:cNvPr id="6" name="Объект 2">
            <a:extLst>
              <a:ext uri="{FF2B5EF4-FFF2-40B4-BE49-F238E27FC236}">
                <a16:creationId xmlns:a16="http://schemas.microsoft.com/office/drawing/2014/main" id="{40C6D8A6-F932-353D-771C-D24C0928D49C}"/>
              </a:ext>
            </a:extLst>
          </p:cNvPr>
          <p:cNvSpPr>
            <a:spLocks noGrp="1"/>
          </p:cNvSpPr>
          <p:nvPr>
            <p:ph idx="12" hasCustomPrompt="1"/>
          </p:nvPr>
        </p:nvSpPr>
        <p:spPr>
          <a:xfrm>
            <a:off x="838200" y="5153387"/>
            <a:ext cx="10515600" cy="1031489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20000"/>
                <a:lumOff val="8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>
            <a:lvl1pPr marL="0" indent="0">
              <a:buNone/>
              <a:defRPr sz="3200">
                <a:solidFill>
                  <a:schemeClr val="accent1"/>
                </a:solidFill>
              </a:defRPr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dirty="0"/>
              <a:t>текст</a:t>
            </a:r>
          </a:p>
        </p:txBody>
      </p:sp>
    </p:spTree>
    <p:extLst>
      <p:ext uri="{BB962C8B-B14F-4D97-AF65-F5344CB8AC3E}">
        <p14:creationId xmlns:p14="http://schemas.microsoft.com/office/powerpoint/2010/main" val="67690663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6455AC7-F4D7-3500-C89B-C62948E4A2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AACBFAAD-2FCA-2BFE-B333-256DC5716E9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Рисунок 2">
            <a:extLst>
              <a:ext uri="{FF2B5EF4-FFF2-40B4-BE49-F238E27FC236}">
                <a16:creationId xmlns:a16="http://schemas.microsoft.com/office/drawing/2014/main" id="{86B71FE9-BFBE-2662-8C5A-5B41BC43522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090604" y="457200"/>
            <a:ext cx="4120610" cy="2878153"/>
          </a:xfrm>
          <a:prstGeom prst="roundRect">
            <a:avLst>
              <a:gd name="adj" fmla="val 10806"/>
            </a:avLst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6" name="Рисунок 2">
            <a:extLst>
              <a:ext uri="{FF2B5EF4-FFF2-40B4-BE49-F238E27FC236}">
                <a16:creationId xmlns:a16="http://schemas.microsoft.com/office/drawing/2014/main" id="{4ACE1323-4C18-7743-12FF-AF7F8BDF07D9}"/>
              </a:ext>
            </a:extLst>
          </p:cNvPr>
          <p:cNvSpPr>
            <a:spLocks noGrp="1"/>
          </p:cNvSpPr>
          <p:nvPr>
            <p:ph type="pic" idx="10"/>
          </p:nvPr>
        </p:nvSpPr>
        <p:spPr>
          <a:xfrm>
            <a:off x="5090604" y="3429001"/>
            <a:ext cx="1807346" cy="1524740"/>
          </a:xfrm>
          <a:prstGeom prst="roundRect">
            <a:avLst>
              <a:gd name="adj" fmla="val 20704"/>
            </a:avLst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7" name="Рисунок 2">
            <a:extLst>
              <a:ext uri="{FF2B5EF4-FFF2-40B4-BE49-F238E27FC236}">
                <a16:creationId xmlns:a16="http://schemas.microsoft.com/office/drawing/2014/main" id="{1C4F8169-4226-51B2-47FE-092D033059F4}"/>
              </a:ext>
            </a:extLst>
          </p:cNvPr>
          <p:cNvSpPr>
            <a:spLocks noGrp="1"/>
          </p:cNvSpPr>
          <p:nvPr>
            <p:ph type="pic" idx="11"/>
          </p:nvPr>
        </p:nvSpPr>
        <p:spPr>
          <a:xfrm>
            <a:off x="7054048" y="3429001"/>
            <a:ext cx="2157165" cy="1524740"/>
          </a:xfrm>
          <a:prstGeom prst="roundRect">
            <a:avLst>
              <a:gd name="adj" fmla="val 18957"/>
            </a:avLst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8" name="Рисунок 2">
            <a:extLst>
              <a:ext uri="{FF2B5EF4-FFF2-40B4-BE49-F238E27FC236}">
                <a16:creationId xmlns:a16="http://schemas.microsoft.com/office/drawing/2014/main" id="{BCBD97AC-07E2-99BF-A973-A2DCFDBF135A}"/>
              </a:ext>
            </a:extLst>
          </p:cNvPr>
          <p:cNvSpPr>
            <a:spLocks noGrp="1"/>
          </p:cNvSpPr>
          <p:nvPr>
            <p:ph type="pic" idx="12"/>
          </p:nvPr>
        </p:nvSpPr>
        <p:spPr>
          <a:xfrm>
            <a:off x="9367311" y="457200"/>
            <a:ext cx="1787425" cy="5872580"/>
          </a:xfrm>
          <a:prstGeom prst="roundRect">
            <a:avLst>
              <a:gd name="adj" fmla="val 17759"/>
            </a:avLst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3" name="Нижний колонтитул 4">
            <a:extLst>
              <a:ext uri="{FF2B5EF4-FFF2-40B4-BE49-F238E27FC236}">
                <a16:creationId xmlns:a16="http://schemas.microsoft.com/office/drawing/2014/main" id="{568AA2CC-1571-0E41-E423-B572C66842E9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>
          <a:xfrm>
            <a:off x="1638300" y="6596451"/>
            <a:ext cx="8915400" cy="26154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rgbClr val="278E80"/>
                </a:solidFill>
                <a:latin typeface="Austin Cyr Medium" panose="02020603070702030403" pitchFamily="18" charset="-52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b="0" i="0" u="none" strike="noStrike" kern="1200" cap="none" spc="0" normalizeH="0" baseline="0" noProof="0">
                <a:ln>
                  <a:noFill/>
                </a:ln>
                <a:solidFill>
                  <a:srgbClr val="278E80"/>
                </a:solidFill>
                <a:effectLst/>
                <a:uLnTx/>
                <a:uFillTx/>
                <a:latin typeface="Austin Cyr Medium" panose="02020603070702030403" pitchFamily="18" charset="-52"/>
                <a:ea typeface="+mn-ea"/>
                <a:cs typeface="+mn-cs"/>
              </a:rPr>
              <a:t>ФГБОУ ВО ВолгГМУ Минздрава России</a:t>
            </a:r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srgbClr val="278E80"/>
              </a:solidFill>
              <a:effectLst/>
              <a:uLnTx/>
              <a:uFillTx/>
              <a:latin typeface="Austin Cyr Medium" panose="02020603070702030403" pitchFamily="18" charset="-52"/>
              <a:ea typeface="+mn-ea"/>
              <a:cs typeface="+mn-cs"/>
            </a:endParaRPr>
          </a:p>
        </p:txBody>
      </p:sp>
      <p:sp>
        <p:nvSpPr>
          <p:cNvPr id="9" name="Номер слайда 5">
            <a:extLst>
              <a:ext uri="{FF2B5EF4-FFF2-40B4-BE49-F238E27FC236}">
                <a16:creationId xmlns:a16="http://schemas.microsoft.com/office/drawing/2014/main" id="{BC0D9BCF-F711-D689-11EC-BE4A29FCA02C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>
          <a:xfrm>
            <a:off x="11560145" y="6396038"/>
            <a:ext cx="475297" cy="253915"/>
          </a:xfrm>
          <a:prstGeom prst="rect">
            <a:avLst/>
          </a:prstGeom>
        </p:spPr>
        <p:txBody>
          <a:bodyPr/>
          <a:lstStyle>
            <a:lvl1pPr algn="ctr">
              <a:defRPr>
                <a:solidFill>
                  <a:srgbClr val="278E80"/>
                </a:solidFill>
                <a:latin typeface="Austin Cyr Roman" panose="02020503070702030403" pitchFamily="18" charset="-52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BC4F9C8-CEB5-4B4C-A99E-F586A0B9D186}" type="slidenum">
              <a:rPr kumimoji="0" lang="ru-RU" sz="1800" b="0" i="0" u="none" strike="noStrike" kern="1200" cap="none" spc="0" normalizeH="0" baseline="0" noProof="0" smtClean="0">
                <a:ln>
                  <a:noFill/>
                </a:ln>
                <a:solidFill>
                  <a:srgbClr val="278E80"/>
                </a:solidFill>
                <a:effectLst/>
                <a:uLnTx/>
                <a:uFillTx/>
                <a:latin typeface="Austin Cyr Roman" panose="02020503070702030403" pitchFamily="18" charset="-52"/>
                <a:ea typeface="+mn-ea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srgbClr val="278E80"/>
              </a:solidFill>
              <a:effectLst/>
              <a:uLnTx/>
              <a:uFillTx/>
              <a:latin typeface="Austin Cyr Roman" panose="02020503070702030403" pitchFamily="18" charset="-52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6291948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3D156F70-40C5-D74E-202E-323391BB69B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Диаграмма 7">
            <a:extLst>
              <a:ext uri="{FF2B5EF4-FFF2-40B4-BE49-F238E27FC236}">
                <a16:creationId xmlns:a16="http://schemas.microsoft.com/office/drawing/2014/main" id="{B8EA8AB5-698B-2126-BCEE-736B554F4EC7}"/>
              </a:ext>
            </a:extLst>
          </p:cNvPr>
          <p:cNvSpPr>
            <a:spLocks noGrp="1"/>
          </p:cNvSpPr>
          <p:nvPr>
            <p:ph type="chart" sz="quarter" idx="10"/>
          </p:nvPr>
        </p:nvSpPr>
        <p:spPr>
          <a:xfrm>
            <a:off x="1047751" y="1030288"/>
            <a:ext cx="5681524" cy="2398712"/>
          </a:xfrm>
        </p:spPr>
        <p:txBody>
          <a:bodyPr/>
          <a:lstStyle/>
          <a:p>
            <a:endParaRPr lang="ru-RU"/>
          </a:p>
        </p:txBody>
      </p:sp>
      <p:sp>
        <p:nvSpPr>
          <p:cNvPr id="12" name="Таблица 11">
            <a:extLst>
              <a:ext uri="{FF2B5EF4-FFF2-40B4-BE49-F238E27FC236}">
                <a16:creationId xmlns:a16="http://schemas.microsoft.com/office/drawing/2014/main" id="{44F7D375-D699-ABA7-736F-93A8400CE8AB}"/>
              </a:ext>
            </a:extLst>
          </p:cNvPr>
          <p:cNvSpPr>
            <a:spLocks noGrp="1"/>
          </p:cNvSpPr>
          <p:nvPr>
            <p:ph type="tbl" sz="quarter" idx="11"/>
          </p:nvPr>
        </p:nvSpPr>
        <p:spPr>
          <a:xfrm>
            <a:off x="1020763" y="3613150"/>
            <a:ext cx="5691187" cy="2663825"/>
          </a:xfrm>
        </p:spPr>
        <p:txBody>
          <a:bodyPr/>
          <a:lstStyle/>
          <a:p>
            <a:endParaRPr lang="ru-RU"/>
          </a:p>
        </p:txBody>
      </p:sp>
      <p:sp>
        <p:nvSpPr>
          <p:cNvPr id="2" name="Нижний колонтитул 4">
            <a:extLst>
              <a:ext uri="{FF2B5EF4-FFF2-40B4-BE49-F238E27FC236}">
                <a16:creationId xmlns:a16="http://schemas.microsoft.com/office/drawing/2014/main" id="{12E03F4F-8467-6883-D8C2-1D635A9F8404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>
          <a:xfrm>
            <a:off x="1638300" y="6596451"/>
            <a:ext cx="8915400" cy="26154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rgbClr val="86673A"/>
                </a:solidFill>
                <a:latin typeface="Austin Cyr Medium" panose="02020603070702030403" pitchFamily="18" charset="-52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b="0" i="0" u="none" strike="noStrike" kern="1200" cap="none" spc="0" normalizeH="0" baseline="0" noProof="0">
                <a:ln>
                  <a:noFill/>
                </a:ln>
                <a:solidFill>
                  <a:srgbClr val="86673A"/>
                </a:solidFill>
                <a:effectLst/>
                <a:uLnTx/>
                <a:uFillTx/>
                <a:latin typeface="Austin Cyr Medium" panose="02020603070702030403" pitchFamily="18" charset="-52"/>
                <a:ea typeface="+mn-ea"/>
                <a:cs typeface="+mn-cs"/>
              </a:rPr>
              <a:t>ФГБОУ ВО ВолгГМУ Минздрава России</a:t>
            </a:r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srgbClr val="86673A"/>
              </a:solidFill>
              <a:effectLst/>
              <a:uLnTx/>
              <a:uFillTx/>
              <a:latin typeface="Austin Cyr Medium" panose="02020603070702030403" pitchFamily="18" charset="-52"/>
              <a:ea typeface="+mn-ea"/>
              <a:cs typeface="+mn-cs"/>
            </a:endParaRPr>
          </a:p>
        </p:txBody>
      </p:sp>
      <p:sp>
        <p:nvSpPr>
          <p:cNvPr id="3" name="Номер слайда 5">
            <a:extLst>
              <a:ext uri="{FF2B5EF4-FFF2-40B4-BE49-F238E27FC236}">
                <a16:creationId xmlns:a16="http://schemas.microsoft.com/office/drawing/2014/main" id="{4320EC83-7759-E10F-9328-7C2C8EE3668B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>
          <a:xfrm>
            <a:off x="11560145" y="6396038"/>
            <a:ext cx="475297" cy="253915"/>
          </a:xfrm>
          <a:prstGeom prst="rect">
            <a:avLst/>
          </a:prstGeom>
        </p:spPr>
        <p:txBody>
          <a:bodyPr/>
          <a:lstStyle>
            <a:lvl1pPr algn="ctr">
              <a:defRPr>
                <a:solidFill>
                  <a:srgbClr val="86673A"/>
                </a:solidFill>
                <a:latin typeface="Austin Cyr Roman" panose="02020503070702030403" pitchFamily="18" charset="-52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BC4F9C8-CEB5-4B4C-A99E-F586A0B9D186}" type="slidenum">
              <a:rPr kumimoji="0" lang="ru-RU" sz="1800" b="0" i="0" u="none" strike="noStrike" kern="1200" cap="none" spc="0" normalizeH="0" baseline="0" noProof="0" smtClean="0">
                <a:ln>
                  <a:noFill/>
                </a:ln>
                <a:solidFill>
                  <a:srgbClr val="86673A"/>
                </a:solidFill>
                <a:effectLst/>
                <a:uLnTx/>
                <a:uFillTx/>
                <a:latin typeface="Austin Cyr Roman" panose="02020503070702030403" pitchFamily="18" charset="-52"/>
                <a:ea typeface="+mn-ea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srgbClr val="86673A"/>
              </a:solidFill>
              <a:effectLst/>
              <a:uLnTx/>
              <a:uFillTx/>
              <a:latin typeface="Austin Cyr Roman" panose="02020503070702030403" pitchFamily="18" charset="-52"/>
              <a:ea typeface="+mn-ea"/>
              <a:cs typeface="+mn-cs"/>
            </a:endParaRPr>
          </a:p>
        </p:txBody>
      </p:sp>
      <p:sp>
        <p:nvSpPr>
          <p:cNvPr id="4" name="Рисунок 19">
            <a:extLst>
              <a:ext uri="{FF2B5EF4-FFF2-40B4-BE49-F238E27FC236}">
                <a16:creationId xmlns:a16="http://schemas.microsoft.com/office/drawing/2014/main" id="{EED8D18A-95DE-7202-E3B3-57D6FEE117A8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6848382" y="1030288"/>
            <a:ext cx="1054031" cy="1014051"/>
          </a:xfrm>
          <a:blipFill dpi="0"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txBody>
          <a:bodyPr/>
          <a:lstStyle/>
          <a:p>
            <a:endParaRPr lang="ru-RU"/>
          </a:p>
        </p:txBody>
      </p:sp>
      <p:sp>
        <p:nvSpPr>
          <p:cNvPr id="5" name="Рисунок 19">
            <a:extLst>
              <a:ext uri="{FF2B5EF4-FFF2-40B4-BE49-F238E27FC236}">
                <a16:creationId xmlns:a16="http://schemas.microsoft.com/office/drawing/2014/main" id="{1F1BE362-80BA-F845-1DC2-9644FA20A961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8071876" y="1030288"/>
            <a:ext cx="1054031" cy="1014051"/>
          </a:xfrm>
          <a:blipFill dpi="0"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txBody>
          <a:bodyPr/>
          <a:lstStyle/>
          <a:p>
            <a:endParaRPr lang="ru-RU" dirty="0"/>
          </a:p>
        </p:txBody>
      </p:sp>
      <p:sp>
        <p:nvSpPr>
          <p:cNvPr id="7" name="Рисунок 19">
            <a:extLst>
              <a:ext uri="{FF2B5EF4-FFF2-40B4-BE49-F238E27FC236}">
                <a16:creationId xmlns:a16="http://schemas.microsoft.com/office/drawing/2014/main" id="{A073DEEF-B43F-F08B-3474-14BFFF3DFECB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6848382" y="2126349"/>
            <a:ext cx="2628546" cy="1014051"/>
          </a:xfrm>
          <a:blipFill dpi="0"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txBody>
          <a:bodyPr/>
          <a:lstStyle/>
          <a:p>
            <a:endParaRPr lang="ru-RU"/>
          </a:p>
        </p:txBody>
      </p:sp>
      <p:sp>
        <p:nvSpPr>
          <p:cNvPr id="9" name="Рисунок 19">
            <a:extLst>
              <a:ext uri="{FF2B5EF4-FFF2-40B4-BE49-F238E27FC236}">
                <a16:creationId xmlns:a16="http://schemas.microsoft.com/office/drawing/2014/main" id="{A1164654-A33D-60F6-FC64-E1F462691DCB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6848382" y="3222410"/>
            <a:ext cx="2915575" cy="1014051"/>
          </a:xfrm>
          <a:blipFill dpi="0"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9951014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Объект 3">
            <a:extLst>
              <a:ext uri="{FF2B5EF4-FFF2-40B4-BE49-F238E27FC236}">
                <a16:creationId xmlns:a16="http://schemas.microsoft.com/office/drawing/2014/main" id="{C68122A9-6307-F14C-9CCB-808137FF209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BFE478A-C729-3768-CB62-C33E6855D8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00C259B5-9491-BE25-DBDC-71E687F3039D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838200" y="2137222"/>
            <a:ext cx="9144000" cy="1655762"/>
          </a:xfrm>
        </p:spPr>
        <p:txBody>
          <a:bodyPr>
            <a:normAutofit/>
          </a:bodyPr>
          <a:lstStyle>
            <a:lvl1pPr marL="0" indent="0" algn="l">
              <a:buNone/>
              <a:defRPr sz="2800">
                <a:solidFill>
                  <a:schemeClr val="accent1"/>
                </a:solidFill>
                <a:latin typeface="Alegreya Sans" panose="00000500000000000000" pitchFamily="2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dirty="0"/>
              <a:t>Образец текста</a:t>
            </a:r>
          </a:p>
        </p:txBody>
      </p:sp>
      <p:sp>
        <p:nvSpPr>
          <p:cNvPr id="4" name="Нижний колонтитул 4">
            <a:extLst>
              <a:ext uri="{FF2B5EF4-FFF2-40B4-BE49-F238E27FC236}">
                <a16:creationId xmlns:a16="http://schemas.microsoft.com/office/drawing/2014/main" id="{7723EC87-E4B3-98D9-E7F2-3EB2D4779175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>
          <a:xfrm>
            <a:off x="1638300" y="6588737"/>
            <a:ext cx="8915400" cy="26154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bg1"/>
                </a:solidFill>
                <a:latin typeface="Austin Cyr Medium" panose="02020603070702030403" pitchFamily="18" charset="-52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ustin Cyr Medium" panose="02020603070702030403" pitchFamily="18" charset="-52"/>
                <a:ea typeface="+mn-ea"/>
                <a:cs typeface="+mn-cs"/>
              </a:rPr>
              <a:t>ФГБОУ ВО ВолгГМУ Минздрава России</a:t>
            </a:r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ustin Cyr Medium" panose="02020603070702030403" pitchFamily="18" charset="-52"/>
              <a:ea typeface="+mn-ea"/>
              <a:cs typeface="+mn-cs"/>
            </a:endParaRPr>
          </a:p>
        </p:txBody>
      </p:sp>
      <p:sp>
        <p:nvSpPr>
          <p:cNvPr id="5" name="Номер слайда 5">
            <a:extLst>
              <a:ext uri="{FF2B5EF4-FFF2-40B4-BE49-F238E27FC236}">
                <a16:creationId xmlns:a16="http://schemas.microsoft.com/office/drawing/2014/main" id="{9C65D1B9-28D1-F608-C62C-7FBED326EAC6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>
          <a:xfrm>
            <a:off x="11560145" y="6388324"/>
            <a:ext cx="475297" cy="253915"/>
          </a:xfrm>
          <a:prstGeom prst="rect">
            <a:avLst/>
          </a:prstGeom>
        </p:spPr>
        <p:txBody>
          <a:bodyPr/>
          <a:lstStyle>
            <a:lvl1pPr algn="ctr">
              <a:defRPr>
                <a:solidFill>
                  <a:schemeClr val="bg1"/>
                </a:solidFill>
                <a:latin typeface="Austin Cyr Roman" panose="02020503070702030403" pitchFamily="18" charset="-52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BC4F9C8-CEB5-4B4C-A99E-F586A0B9D186}" type="slidenum">
              <a:rPr kumimoji="0" lang="ru-RU" sz="18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ustin Cyr Roman" panose="02020503070702030403" pitchFamily="18" charset="-52"/>
                <a:ea typeface="+mn-ea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ustin Cyr Roman" panose="02020503070702030403" pitchFamily="18" charset="-52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1722435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82054EE6-53ED-758D-4AB9-225E3870588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DAF2EA1-931E-E03D-0270-32650E016EF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4" name="Подзаголовок 2">
            <a:extLst>
              <a:ext uri="{FF2B5EF4-FFF2-40B4-BE49-F238E27FC236}">
                <a16:creationId xmlns:a16="http://schemas.microsoft.com/office/drawing/2014/main" id="{F61C91DC-3734-3D1F-FC89-E0108D4AAC4C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838200" y="2137222"/>
            <a:ext cx="9144000" cy="1655762"/>
          </a:xfrm>
        </p:spPr>
        <p:txBody>
          <a:bodyPr>
            <a:normAutofit/>
          </a:bodyPr>
          <a:lstStyle>
            <a:lvl1pPr marL="0" indent="0" algn="l">
              <a:buNone/>
              <a:defRPr sz="2800">
                <a:solidFill>
                  <a:schemeClr val="accent1"/>
                </a:solidFill>
                <a:latin typeface="Alegreya Sans" panose="00000500000000000000" pitchFamily="2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dirty="0"/>
              <a:t>Образец текста</a:t>
            </a:r>
          </a:p>
        </p:txBody>
      </p:sp>
      <p:sp>
        <p:nvSpPr>
          <p:cNvPr id="3" name="Нижний колонтитул 4">
            <a:extLst>
              <a:ext uri="{FF2B5EF4-FFF2-40B4-BE49-F238E27FC236}">
                <a16:creationId xmlns:a16="http://schemas.microsoft.com/office/drawing/2014/main" id="{D2B23A91-C0B1-7936-1967-6F4AAC005027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>
          <a:xfrm>
            <a:off x="1638300" y="6588737"/>
            <a:ext cx="8915400" cy="26154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bg1"/>
                </a:solidFill>
                <a:latin typeface="Austin Cyr Medium" panose="02020603070702030403" pitchFamily="18" charset="-52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ustin Cyr Medium" panose="02020603070702030403" pitchFamily="18" charset="-52"/>
                <a:ea typeface="+mn-ea"/>
                <a:cs typeface="+mn-cs"/>
              </a:rPr>
              <a:t>ФГБОУ ВО ВолгГМУ Минздрава России</a:t>
            </a:r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ustin Cyr Medium" panose="02020603070702030403" pitchFamily="18" charset="-52"/>
              <a:ea typeface="+mn-ea"/>
              <a:cs typeface="+mn-cs"/>
            </a:endParaRPr>
          </a:p>
        </p:txBody>
      </p:sp>
      <p:sp>
        <p:nvSpPr>
          <p:cNvPr id="5" name="Номер слайда 5">
            <a:extLst>
              <a:ext uri="{FF2B5EF4-FFF2-40B4-BE49-F238E27FC236}">
                <a16:creationId xmlns:a16="http://schemas.microsoft.com/office/drawing/2014/main" id="{AB3D6313-756E-4A3C-0921-FA3D9E468130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>
          <a:xfrm>
            <a:off x="11560145" y="6388324"/>
            <a:ext cx="475297" cy="253915"/>
          </a:xfrm>
          <a:prstGeom prst="rect">
            <a:avLst/>
          </a:prstGeom>
        </p:spPr>
        <p:txBody>
          <a:bodyPr/>
          <a:lstStyle>
            <a:lvl1pPr algn="ctr">
              <a:defRPr>
                <a:solidFill>
                  <a:schemeClr val="bg1"/>
                </a:solidFill>
                <a:latin typeface="Austin Cyr Roman" panose="02020503070702030403" pitchFamily="18" charset="-52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BC4F9C8-CEB5-4B4C-A99E-F586A0B9D186}" type="slidenum">
              <a:rPr kumimoji="0" lang="ru-RU" sz="18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ustin Cyr Roman" panose="02020503070702030403" pitchFamily="18" charset="-52"/>
                <a:ea typeface="+mn-ea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ustin Cyr Roman" panose="02020503070702030403" pitchFamily="18" charset="-52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2565112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10_Custom Layout">
  <p:cSld name="10_Custom Layout">
    <p:spTree>
      <p:nvGrpSpPr>
        <p:cNvPr id="1" name="Shape 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Google Shape;25;p4"/>
          <p:cNvSpPr>
            <a:spLocks noGrp="1"/>
          </p:cNvSpPr>
          <p:nvPr>
            <p:ph type="pic" idx="2"/>
          </p:nvPr>
        </p:nvSpPr>
        <p:spPr>
          <a:xfrm>
            <a:off x="6373525" y="679595"/>
            <a:ext cx="5028900" cy="5028900"/>
          </a:xfrm>
          <a:prstGeom prst="roundRect">
            <a:avLst>
              <a:gd name="adj" fmla="val 3227"/>
            </a:avLst>
          </a:prstGeom>
          <a:noFill/>
          <a:ln>
            <a:noFill/>
          </a:ln>
        </p:spPr>
      </p:sp>
      <p:sp>
        <p:nvSpPr>
          <p:cNvPr id="26" name="Google Shape;26;p4"/>
          <p:cNvSpPr>
            <a:spLocks noGrp="1"/>
          </p:cNvSpPr>
          <p:nvPr>
            <p:ph type="pic" idx="3"/>
          </p:nvPr>
        </p:nvSpPr>
        <p:spPr>
          <a:xfrm>
            <a:off x="9212840" y="3622963"/>
            <a:ext cx="2833800" cy="2833800"/>
          </a:xfrm>
          <a:prstGeom prst="roundRect">
            <a:avLst>
              <a:gd name="adj" fmla="val 6145"/>
            </a:avLst>
          </a:prstGeom>
          <a:noFill/>
          <a:ln>
            <a:noFill/>
          </a:ln>
        </p:spPr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Custom Layout">
  <p:cSld name="1_Custom Layout">
    <p:spTree>
      <p:nvGrpSpPr>
        <p:cNvPr id="1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p5"/>
          <p:cNvSpPr>
            <a:spLocks noGrp="1"/>
          </p:cNvSpPr>
          <p:nvPr>
            <p:ph type="pic" idx="2"/>
          </p:nvPr>
        </p:nvSpPr>
        <p:spPr>
          <a:xfrm>
            <a:off x="602342" y="698361"/>
            <a:ext cx="5646000" cy="5461200"/>
          </a:xfrm>
          <a:prstGeom prst="roundRect">
            <a:avLst>
              <a:gd name="adj" fmla="val 8694"/>
            </a:avLst>
          </a:prstGeom>
          <a:noFill/>
          <a:ln>
            <a:noFill/>
          </a:ln>
        </p:spPr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sterslide">
  <p:cSld name="TITLE_1">
    <p:spTree>
      <p:nvGrpSpPr>
        <p:cNvPr id="1" name="Shape 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Google Shape;30;p6"/>
          <p:cNvSpPr txBox="1">
            <a:spLocks noGrp="1"/>
          </p:cNvSpPr>
          <p:nvPr>
            <p:ph type="sldNum" idx="12"/>
          </p:nvPr>
        </p:nvSpPr>
        <p:spPr>
          <a:xfrm>
            <a:off x="11926511" y="6578600"/>
            <a:ext cx="188100" cy="18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Основной">
  <p:cSld name="CUSTOM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10"/>
          <p:cNvSpPr txBox="1">
            <a:spLocks noGrp="1"/>
          </p:cNvSpPr>
          <p:nvPr>
            <p:ph type="title"/>
          </p:nvPr>
        </p:nvSpPr>
        <p:spPr>
          <a:xfrm>
            <a:off x="345567" y="536700"/>
            <a:ext cx="11008500" cy="95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7125" tIns="48575" rIns="97125" bIns="48575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43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3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3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3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3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3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3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3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3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_Custom Layout">
  <p:cSld name="3_Custom Layout">
    <p:spTree>
      <p:nvGrpSpPr>
        <p:cNvPr id="1" name="Shape 42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71CD8202-A42B-56AA-0CBC-08C66D310A1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A954552-9D85-DBE0-CFDE-9F2DBCE9005D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565212" y="1214438"/>
            <a:ext cx="6421514" cy="2387600"/>
          </a:xfrm>
        </p:spPr>
        <p:txBody>
          <a:bodyPr anchor="b">
            <a:normAutofit/>
          </a:bodyPr>
          <a:lstStyle>
            <a:lvl1pPr algn="l">
              <a:defRPr sz="5400">
                <a:solidFill>
                  <a:schemeClr val="bg1"/>
                </a:solidFill>
                <a:latin typeface="Austin Cyr Bold" panose="02020803070702030403" pitchFamily="18" charset="-52"/>
              </a:defRPr>
            </a:lvl1pPr>
          </a:lstStyle>
          <a:p>
            <a:r>
              <a:rPr lang="ru-RU" dirty="0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ACD36E43-E68C-3A7F-7662-DA1C478A487B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565212" y="3699692"/>
            <a:ext cx="9144000" cy="1655762"/>
          </a:xfrm>
        </p:spPr>
        <p:txBody>
          <a:bodyPr>
            <a:normAutofit/>
          </a:bodyPr>
          <a:lstStyle>
            <a:lvl1pPr marL="0" indent="0" algn="l">
              <a:buNone/>
              <a:defRPr sz="2800">
                <a:solidFill>
                  <a:schemeClr val="bg1"/>
                </a:solidFill>
                <a:latin typeface="Alegreya Sans" panose="00000500000000000000" pitchFamily="2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dirty="0"/>
              <a:t>Кто подготовил: Иванов Иван Иванович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28ED1403-8BD3-956A-A968-4D703645886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 sz="1800">
                <a:solidFill>
                  <a:schemeClr val="bg1"/>
                </a:solidFill>
                <a:latin typeface="Alegreya Sans" panose="00000500000000000000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legreya Sans" panose="00000500000000000000" pitchFamily="2" charset="0"/>
                <a:ea typeface="+mn-ea"/>
                <a:cs typeface="+mn-cs"/>
              </a:rPr>
              <a:t>01.01.2001</a:t>
            </a:r>
          </a:p>
        </p:txBody>
      </p:sp>
    </p:spTree>
    <p:extLst>
      <p:ext uri="{BB962C8B-B14F-4D97-AF65-F5344CB8AC3E}">
        <p14:creationId xmlns:p14="http://schemas.microsoft.com/office/powerpoint/2010/main" val="272724290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BBC5632A-DC81-7C9B-A323-A8ADCBB1637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AF52DE7-A7CE-6F90-75C9-22AACD42D54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rgbClr val="86673A"/>
                </a:solidFill>
              </a:defRPr>
            </a:lvl1pPr>
          </a:lstStyle>
          <a:p>
            <a:r>
              <a:rPr lang="ru-RU" dirty="0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7EE24B27-D146-D914-1FDA-165514DB86F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solidFill>
                  <a:srgbClr val="86673A"/>
                </a:solidFill>
              </a:defRPr>
            </a:lvl1pPr>
            <a:lvl2pPr>
              <a:defRPr>
                <a:solidFill>
                  <a:srgbClr val="86673A"/>
                </a:solidFill>
              </a:defRPr>
            </a:lvl2pPr>
            <a:lvl3pPr>
              <a:defRPr>
                <a:solidFill>
                  <a:srgbClr val="86673A"/>
                </a:solidFill>
              </a:defRPr>
            </a:lvl3pPr>
            <a:lvl4pPr>
              <a:defRPr>
                <a:solidFill>
                  <a:srgbClr val="86673A"/>
                </a:solidFill>
              </a:defRPr>
            </a:lvl4pPr>
            <a:lvl5pPr>
              <a:defRPr>
                <a:solidFill>
                  <a:srgbClr val="86673A"/>
                </a:solidFill>
              </a:defRPr>
            </a:lvl5pPr>
          </a:lstStyle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</a:p>
        </p:txBody>
      </p:sp>
      <p:sp>
        <p:nvSpPr>
          <p:cNvPr id="4" name="Нижний колонтитул 4">
            <a:extLst>
              <a:ext uri="{FF2B5EF4-FFF2-40B4-BE49-F238E27FC236}">
                <a16:creationId xmlns:a16="http://schemas.microsoft.com/office/drawing/2014/main" id="{49A93CDC-5F6C-3FCB-11EA-B4D945155FA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638300" y="6596451"/>
            <a:ext cx="8915400" cy="26154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rgbClr val="86673A"/>
                </a:solidFill>
                <a:latin typeface="Austin Cyr Medium" panose="02020603070702030403" pitchFamily="18" charset="-52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srgbClr val="86673A"/>
                </a:solidFill>
                <a:effectLst/>
                <a:uLnTx/>
                <a:uFillTx/>
                <a:latin typeface="Austin Cyr Medium" panose="02020603070702030403" pitchFamily="18" charset="-52"/>
                <a:ea typeface="+mn-ea"/>
                <a:cs typeface="+mn-cs"/>
              </a:rPr>
              <a:t>ФГБОУ ВО ВолгГМУ Минздрава России</a:t>
            </a:r>
          </a:p>
        </p:txBody>
      </p:sp>
      <p:sp>
        <p:nvSpPr>
          <p:cNvPr id="5" name="Номер слайда 5">
            <a:extLst>
              <a:ext uri="{FF2B5EF4-FFF2-40B4-BE49-F238E27FC236}">
                <a16:creationId xmlns:a16="http://schemas.microsoft.com/office/drawing/2014/main" id="{2E3CBD47-D445-0D63-CBA0-086E0A89E1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560145" y="6396038"/>
            <a:ext cx="475297" cy="253915"/>
          </a:xfrm>
          <a:prstGeom prst="rect">
            <a:avLst/>
          </a:prstGeom>
        </p:spPr>
        <p:txBody>
          <a:bodyPr/>
          <a:lstStyle>
            <a:lvl1pPr algn="ctr">
              <a:defRPr>
                <a:solidFill>
                  <a:schemeClr val="bg1">
                    <a:lumMod val="50000"/>
                  </a:schemeClr>
                </a:solidFill>
                <a:latin typeface="Austin Cyr Roman" panose="02020503070702030403" pitchFamily="18" charset="-52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BC4F9C8-CEB5-4B4C-A99E-F586A0B9D186}" type="slidenum">
              <a:rPr kumimoji="0" lang="ru-RU" sz="1800" b="0" i="0" u="none" strike="noStrike" kern="1200" cap="none" spc="0" normalizeH="0" baseline="0" noProof="0" smtClean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Austin Cyr Roman" panose="02020503070702030403" pitchFamily="18" charset="-52"/>
                <a:ea typeface="+mn-ea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50000"/>
                </a:prstClr>
              </a:solidFill>
              <a:effectLst/>
              <a:uLnTx/>
              <a:uFillTx/>
              <a:latin typeface="Austin Cyr Roman" panose="02020503070702030403" pitchFamily="18" charset="-52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6849934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564DD08B-BA5B-9802-D92E-E7A023045B7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7CE8E29-B025-C8AA-CD49-FADEBA4719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6541" y="1603376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dirty="0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76C257AB-52A2-E1AC-098A-60FB8CE5ACC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36541" y="4559302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rgbClr val="86673A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dirty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174765739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4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9.xml"/><Relationship Id="rId7" Type="http://schemas.openxmlformats.org/officeDocument/2006/relationships/slideLayout" Target="../slideLayouts/slideLayout13.xml"/><Relationship Id="rId12" Type="http://schemas.openxmlformats.org/officeDocument/2006/relationships/slideLayout" Target="../slideLayouts/slideLayout18.xml"/><Relationship Id="rId2" Type="http://schemas.openxmlformats.org/officeDocument/2006/relationships/slideLayout" Target="../slideLayouts/slideLayout8.xml"/><Relationship Id="rId1" Type="http://schemas.openxmlformats.org/officeDocument/2006/relationships/slideLayout" Target="../slideLayouts/slideLayout7.xml"/><Relationship Id="rId6" Type="http://schemas.openxmlformats.org/officeDocument/2006/relationships/slideLayout" Target="../slideLayouts/slideLayout12.xml"/><Relationship Id="rId11" Type="http://schemas.openxmlformats.org/officeDocument/2006/relationships/slideLayout" Target="../slideLayouts/slideLayout17.xml"/><Relationship Id="rId5" Type="http://schemas.openxmlformats.org/officeDocument/2006/relationships/slideLayout" Target="../slideLayouts/slideLayout11.xml"/><Relationship Id="rId15" Type="http://schemas.openxmlformats.org/officeDocument/2006/relationships/image" Target="../media/image2.jpg"/><Relationship Id="rId10" Type="http://schemas.openxmlformats.org/officeDocument/2006/relationships/slideLayout" Target="../slideLayouts/slideLayout16.xml"/><Relationship Id="rId4" Type="http://schemas.openxmlformats.org/officeDocument/2006/relationships/slideLayout" Target="../slideLayouts/slideLayout10.xml"/><Relationship Id="rId9" Type="http://schemas.openxmlformats.org/officeDocument/2006/relationships/slideLayout" Target="../slideLayouts/slideLayout15.xml"/><Relationship Id="rId14" Type="http://schemas.openxmlformats.org/officeDocument/2006/relationships/image" Target="../media/image1.jp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6E9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1"/>
          <p:cNvSpPr txBox="1">
            <a:spLocks noGrp="1"/>
          </p:cNvSpPr>
          <p:nvPr>
            <p:ph type="title"/>
          </p:nvPr>
        </p:nvSpPr>
        <p:spPr>
          <a:xfrm>
            <a:off x="345567" y="536700"/>
            <a:ext cx="11008500" cy="95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7125" tIns="48575" rIns="97125" bIns="48575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300"/>
              <a:buFont typeface="Playfair Display SemiBold"/>
              <a:buNone/>
              <a:defRPr sz="4300" b="0" i="0" u="none" strike="noStrike" cap="none">
                <a:solidFill>
                  <a:schemeClr val="dk1"/>
                </a:solidFill>
                <a:latin typeface="Playfair Display SemiBold"/>
                <a:ea typeface="Playfair Display SemiBold"/>
                <a:cs typeface="Playfair Display SemiBold"/>
                <a:sym typeface="Playfair Display SemiBold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300"/>
              <a:buFont typeface="Playfair Display SemiBold"/>
              <a:buNone/>
              <a:defRPr sz="4300" b="0" i="0" u="none" strike="noStrike" cap="none">
                <a:solidFill>
                  <a:srgbClr val="000000"/>
                </a:solidFill>
                <a:latin typeface="Playfair Display SemiBold"/>
                <a:ea typeface="Playfair Display SemiBold"/>
                <a:cs typeface="Playfair Display SemiBold"/>
                <a:sym typeface="Playfair Display SemiBold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300"/>
              <a:buFont typeface="Playfair Display SemiBold"/>
              <a:buNone/>
              <a:defRPr sz="4300" b="0" i="0" u="none" strike="noStrike" cap="none">
                <a:solidFill>
                  <a:srgbClr val="000000"/>
                </a:solidFill>
                <a:latin typeface="Playfair Display SemiBold"/>
                <a:ea typeface="Playfair Display SemiBold"/>
                <a:cs typeface="Playfair Display SemiBold"/>
                <a:sym typeface="Playfair Display SemiBold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300"/>
              <a:buFont typeface="Playfair Display SemiBold"/>
              <a:buNone/>
              <a:defRPr sz="4300" b="0" i="0" u="none" strike="noStrike" cap="none">
                <a:solidFill>
                  <a:srgbClr val="000000"/>
                </a:solidFill>
                <a:latin typeface="Playfair Display SemiBold"/>
                <a:ea typeface="Playfair Display SemiBold"/>
                <a:cs typeface="Playfair Display SemiBold"/>
                <a:sym typeface="Playfair Display SemiBold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300"/>
              <a:buFont typeface="Playfair Display SemiBold"/>
              <a:buNone/>
              <a:defRPr sz="4300" b="0" i="0" u="none" strike="noStrike" cap="none">
                <a:solidFill>
                  <a:srgbClr val="000000"/>
                </a:solidFill>
                <a:latin typeface="Playfair Display SemiBold"/>
                <a:ea typeface="Playfair Display SemiBold"/>
                <a:cs typeface="Playfair Display SemiBold"/>
                <a:sym typeface="Playfair Display SemiBold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300"/>
              <a:buFont typeface="Playfair Display SemiBold"/>
              <a:buNone/>
              <a:defRPr sz="4300" b="0" i="0" u="none" strike="noStrike" cap="none">
                <a:solidFill>
                  <a:srgbClr val="000000"/>
                </a:solidFill>
                <a:latin typeface="Playfair Display SemiBold"/>
                <a:ea typeface="Playfair Display SemiBold"/>
                <a:cs typeface="Playfair Display SemiBold"/>
                <a:sym typeface="Playfair Display SemiBold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300"/>
              <a:buFont typeface="Playfair Display SemiBold"/>
              <a:buNone/>
              <a:defRPr sz="4300" b="0" i="0" u="none" strike="noStrike" cap="none">
                <a:solidFill>
                  <a:srgbClr val="000000"/>
                </a:solidFill>
                <a:latin typeface="Playfair Display SemiBold"/>
                <a:ea typeface="Playfair Display SemiBold"/>
                <a:cs typeface="Playfair Display SemiBold"/>
                <a:sym typeface="Playfair Display SemiBold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300"/>
              <a:buFont typeface="Playfair Display SemiBold"/>
              <a:buNone/>
              <a:defRPr sz="4300" b="0" i="0" u="none" strike="noStrike" cap="none">
                <a:solidFill>
                  <a:srgbClr val="000000"/>
                </a:solidFill>
                <a:latin typeface="Playfair Display SemiBold"/>
                <a:ea typeface="Playfair Display SemiBold"/>
                <a:cs typeface="Playfair Display SemiBold"/>
                <a:sym typeface="Playfair Display SemiBold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300"/>
              <a:buFont typeface="Playfair Display SemiBold"/>
              <a:buNone/>
              <a:defRPr sz="4300" b="0" i="0" u="none" strike="noStrike" cap="none">
                <a:solidFill>
                  <a:srgbClr val="000000"/>
                </a:solidFill>
                <a:latin typeface="Playfair Display SemiBold"/>
                <a:ea typeface="Playfair Display SemiBold"/>
                <a:cs typeface="Playfair Display SemiBold"/>
                <a:sym typeface="Playfair Display SemiBold"/>
              </a:defRPr>
            </a:lvl9pPr>
          </a:lstStyle>
          <a:p>
            <a:endParaRPr/>
          </a:p>
        </p:txBody>
      </p:sp>
      <p:sp>
        <p:nvSpPr>
          <p:cNvPr id="11" name="Google Shape;11;p1"/>
          <p:cNvSpPr txBox="1">
            <a:spLocks noGrp="1"/>
          </p:cNvSpPr>
          <p:nvPr>
            <p:ph type="body" idx="1"/>
          </p:nvPr>
        </p:nvSpPr>
        <p:spPr>
          <a:xfrm>
            <a:off x="838201" y="1825625"/>
            <a:ext cx="10515600" cy="435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7125" tIns="48575" rIns="97125" bIns="48575" anchor="t" anchorCtr="0">
            <a:normAutofit/>
          </a:bodyPr>
          <a:lstStyle>
            <a:lvl1pPr marL="457200" marR="0" lvl="0" indent="-438150" algn="l" rtl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Open Sans"/>
              <a:buChar char="•"/>
              <a:defRPr sz="33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L="914400" marR="0" lvl="1" indent="-4064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Open Sans"/>
              <a:buChar char="•"/>
              <a:defRPr sz="28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L="1371600" marR="0" lvl="2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Open Sans"/>
              <a:buChar char="•"/>
              <a:defRPr sz="24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marL="1828800" marR="0" lvl="3" indent="-36195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Open Sans"/>
              <a:buChar char="•"/>
              <a:defRPr sz="21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marL="2286000" marR="0" lvl="4" indent="-36195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Open Sans"/>
              <a:buChar char="•"/>
              <a:defRPr sz="21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L="2743200" marR="0" lvl="5" indent="-36195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Open Sans"/>
              <a:buChar char="•"/>
              <a:defRPr sz="21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marL="3200400" marR="0" lvl="6" indent="-36195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Open Sans"/>
              <a:buChar char="•"/>
              <a:defRPr sz="21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marL="3657600" marR="0" lvl="7" indent="-36195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Open Sans"/>
              <a:buChar char="•"/>
              <a:defRPr sz="21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marL="4114800" marR="0" lvl="8" indent="-36195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Open Sans"/>
              <a:buChar char="•"/>
              <a:defRPr sz="21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  <p:sp>
        <p:nvSpPr>
          <p:cNvPr id="12" name="Google Shape;12;p1"/>
          <p:cNvSpPr txBox="1">
            <a:spLocks noGrp="1"/>
          </p:cNvSpPr>
          <p:nvPr>
            <p:ph type="dt" idx="10"/>
          </p:nvPr>
        </p:nvSpPr>
        <p:spPr>
          <a:xfrm>
            <a:off x="838201" y="6356351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7125" tIns="48575" rIns="97125" bIns="48575" anchor="ctr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sz="15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sz="1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sz="1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sz="1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sz="1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sz="1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sz="1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sz="1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sz="1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3" name="Google Shape;13;p1"/>
          <p:cNvSpPr txBox="1">
            <a:spLocks noGrp="1"/>
          </p:cNvSpPr>
          <p:nvPr>
            <p:ph type="ftr" idx="11"/>
          </p:nvPr>
        </p:nvSpPr>
        <p:spPr>
          <a:xfrm>
            <a:off x="4038605" y="6356351"/>
            <a:ext cx="41148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7125" tIns="48575" rIns="97125" bIns="48575" anchor="ctr" anchorCtr="0">
            <a:noAutofit/>
          </a:bodyPr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sz="15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sz="1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sz="1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sz="1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sz="1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sz="1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sz="1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sz="1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sz="1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4" name="Google Shape;14;p1"/>
          <p:cNvSpPr txBox="1">
            <a:spLocks noGrp="1"/>
          </p:cNvSpPr>
          <p:nvPr>
            <p:ph type="sldNum" idx="12"/>
          </p:nvPr>
        </p:nvSpPr>
        <p:spPr>
          <a:xfrm>
            <a:off x="8610611" y="6356351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7125" tIns="48575" rIns="97125" bIns="48575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sz="15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sz="15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sz="15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sz="15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sz="15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sz="15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sz="15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sz="15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sz="15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/>
              <a:t>2024</a:t>
            </a:r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6" r:id="rId5"/>
    <p:sldLayoutId id="2147483657" r:id="rId6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B54DFEFC-A7A4-AF58-3031-89434FCD8508}"/>
              </a:ext>
            </a:extLst>
          </p:cNvPr>
          <p:cNvPicPr>
            <a:picLocks noChangeAspect="1"/>
          </p:cNvPicPr>
          <p:nvPr userDrawn="1"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D1980A5-999A-092A-BA08-ED4AC8A457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dirty="0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603D6858-C9F2-2522-7757-AA34C1C1079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</a:p>
        </p:txBody>
      </p:sp>
      <p:sp>
        <p:nvSpPr>
          <p:cNvPr id="4" name="Номер слайда 5">
            <a:extLst>
              <a:ext uri="{FF2B5EF4-FFF2-40B4-BE49-F238E27FC236}">
                <a16:creationId xmlns:a16="http://schemas.microsoft.com/office/drawing/2014/main" id="{5BDEBA3A-2041-5DF7-00D8-30E0A05CD82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560145" y="6396038"/>
            <a:ext cx="475297" cy="253915"/>
          </a:xfrm>
          <a:prstGeom prst="rect">
            <a:avLst/>
          </a:prstGeom>
        </p:spPr>
        <p:txBody>
          <a:bodyPr/>
          <a:lstStyle>
            <a:lvl1pPr algn="ctr">
              <a:defRPr>
                <a:solidFill>
                  <a:srgbClr val="278E80"/>
                </a:solidFill>
                <a:latin typeface="Austin Cyr Roman" panose="02020503070702030403" pitchFamily="18" charset="-52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BC4F9C8-CEB5-4B4C-A99E-F586A0B9D186}" type="slidenum">
              <a:rPr kumimoji="0" lang="ru-RU" sz="1800" b="0" i="0" u="none" strike="noStrike" kern="1200" cap="none" spc="0" normalizeH="0" baseline="0" noProof="0" smtClean="0">
                <a:ln>
                  <a:noFill/>
                </a:ln>
                <a:solidFill>
                  <a:srgbClr val="278E80"/>
                </a:solidFill>
                <a:effectLst/>
                <a:uLnTx/>
                <a:uFillTx/>
                <a:latin typeface="Austin Cyr Roman" panose="02020503070702030403" pitchFamily="18" charset="-52"/>
                <a:ea typeface="+mn-ea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srgbClr val="278E80"/>
              </a:solidFill>
              <a:effectLst/>
              <a:uLnTx/>
              <a:uFillTx/>
              <a:latin typeface="Austin Cyr Roman" panose="02020503070702030403" pitchFamily="18" charset="-52"/>
              <a:ea typeface="+mn-ea"/>
              <a:cs typeface="+mn-cs"/>
            </a:endParaRPr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0335654C-B0B4-1D18-4A31-D575F481223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638300" y="6596451"/>
            <a:ext cx="8915400" cy="26154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rgbClr val="278E80"/>
                </a:solidFill>
                <a:latin typeface="Austin Cyr Medium" panose="02020603070702030403" pitchFamily="18" charset="-52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b="0" i="0" u="none" strike="noStrike" kern="1200" cap="none" spc="0" normalizeH="0" baseline="0" noProof="0">
                <a:ln>
                  <a:noFill/>
                </a:ln>
                <a:solidFill>
                  <a:srgbClr val="278E80"/>
                </a:solidFill>
                <a:effectLst/>
                <a:uLnTx/>
                <a:uFillTx/>
                <a:latin typeface="Austin Cyr Medium" panose="02020603070702030403" pitchFamily="18" charset="-52"/>
                <a:ea typeface="+mn-ea"/>
                <a:cs typeface="+mn-cs"/>
              </a:rPr>
              <a:t>ФГБОУ ВО ВолгГМУ Минздрава России</a:t>
            </a:r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srgbClr val="278E80"/>
              </a:solidFill>
              <a:effectLst/>
              <a:uLnTx/>
              <a:uFillTx/>
              <a:latin typeface="Austin Cyr Medium" panose="02020603070702030403" pitchFamily="18" charset="-52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375026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rgbClr val="278E80"/>
          </a:solidFill>
          <a:latin typeface="Austin Cyr Bold" panose="02020803070702030403" pitchFamily="18" charset="-52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rgbClr val="278E80"/>
          </a:solidFill>
          <a:latin typeface="Alegreya Sans" panose="00000500000000000000" pitchFamily="2" charset="0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rgbClr val="278E80"/>
          </a:solidFill>
          <a:latin typeface="Alegreya Sans" panose="00000500000000000000" pitchFamily="2" charset="0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rgbClr val="278E80"/>
          </a:solidFill>
          <a:latin typeface="Alegreya Sans" panose="00000500000000000000" pitchFamily="2" charset="0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rgbClr val="278E80"/>
          </a:solidFill>
          <a:latin typeface="Alegreya Sans" panose="00000500000000000000" pitchFamily="2" charset="0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rgbClr val="278E80"/>
          </a:solidFill>
          <a:latin typeface="Alegreya Sans" panose="00000500000000000000" pitchFamily="2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chart" Target="../charts/char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8.jpeg"/><Relationship Id="rId4" Type="http://schemas.openxmlformats.org/officeDocument/2006/relationships/image" Target="../media/image1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microsoft.com/office/2007/relationships/hdphoto" Target="../media/hdphoto1.wdp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FB71B8C-E326-1A8D-3C02-45BE89B05E7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98499" y="83321"/>
            <a:ext cx="7011926" cy="3071042"/>
          </a:xfrm>
        </p:spPr>
        <p:txBody>
          <a:bodyPr>
            <a:noAutofit/>
          </a:bodyPr>
          <a:lstStyle/>
          <a:p>
            <a:pPr algn="ctr"/>
            <a:r>
              <a:rPr lang="ru-RU" sz="3600" dirty="0"/>
              <a:t>Получение аутологичных </a:t>
            </a:r>
            <a:r>
              <a:rPr lang="ru-RU" sz="3600" dirty="0" err="1"/>
              <a:t>микровезикул</a:t>
            </a:r>
            <a:r>
              <a:rPr lang="ru-RU" sz="3600" dirty="0"/>
              <a:t> тромбоцитов путем активации обогащенной тромбоцитами плазмы </a:t>
            </a:r>
            <a:r>
              <a:rPr lang="ru-RU" sz="3600" dirty="0" err="1"/>
              <a:t>хондропротективными</a:t>
            </a:r>
            <a:r>
              <a:rPr lang="ru-RU" sz="3600" dirty="0"/>
              <a:t> препаратами 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A6FD415C-B7E7-B88B-F200-1C4DF97E01B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65212" y="5118917"/>
            <a:ext cx="6721413" cy="1655762"/>
          </a:xfrm>
        </p:spPr>
        <p:txBody>
          <a:bodyPr/>
          <a:lstStyle/>
          <a:p>
            <a:r>
              <a:rPr lang="ru-RU" dirty="0"/>
              <a:t>Подготовил: ассистент кафедры травматологии, ортопедии и ВПХ Бурка Иван Сергеевич</a:t>
            </a:r>
          </a:p>
        </p:txBody>
      </p:sp>
    </p:spTree>
    <p:extLst>
      <p:ext uri="{BB962C8B-B14F-4D97-AF65-F5344CB8AC3E}">
        <p14:creationId xmlns:p14="http://schemas.microsoft.com/office/powerpoint/2010/main" val="143318603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7" name="Google Shape;247;p18"/>
          <p:cNvSpPr/>
          <p:nvPr/>
        </p:nvSpPr>
        <p:spPr>
          <a:xfrm>
            <a:off x="10537202" y="8250"/>
            <a:ext cx="16548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48" name="Google Shape;248;p18"/>
          <p:cNvSpPr txBox="1"/>
          <p:nvPr/>
        </p:nvSpPr>
        <p:spPr>
          <a:xfrm>
            <a:off x="396249" y="337975"/>
            <a:ext cx="6999000" cy="4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ru-RU" sz="2400" b="1">
                <a:solidFill>
                  <a:schemeClr val="dk1"/>
                </a:solidFill>
                <a:latin typeface="Playfair Display"/>
                <a:ea typeface="Playfair Display"/>
                <a:cs typeface="Playfair Display"/>
                <a:sym typeface="Playfair Display"/>
              </a:rPr>
              <a:t>ЦЕЛИ И ЗАДАЧИ</a:t>
            </a:r>
            <a:endParaRPr sz="2400" b="1" i="0" u="none" strike="noStrike" cap="none">
              <a:solidFill>
                <a:schemeClr val="dk1"/>
              </a:solidFill>
              <a:latin typeface="Playfair Display"/>
              <a:ea typeface="Playfair Display"/>
              <a:cs typeface="Playfair Display"/>
              <a:sym typeface="Playfair Display"/>
            </a:endParaRPr>
          </a:p>
        </p:txBody>
      </p:sp>
      <p:sp>
        <p:nvSpPr>
          <p:cNvPr id="249" name="Google Shape;249;p18"/>
          <p:cNvSpPr/>
          <p:nvPr/>
        </p:nvSpPr>
        <p:spPr>
          <a:xfrm>
            <a:off x="428250" y="969175"/>
            <a:ext cx="882600" cy="424800"/>
          </a:xfrm>
          <a:prstGeom prst="roundRect">
            <a:avLst>
              <a:gd name="adj" fmla="val 16667"/>
            </a:avLst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250" name="Google Shape;250;p18"/>
          <p:cNvSpPr txBox="1"/>
          <p:nvPr/>
        </p:nvSpPr>
        <p:spPr>
          <a:xfrm>
            <a:off x="540300" y="990096"/>
            <a:ext cx="658500" cy="4123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ru-RU" sz="1600" b="1" dirty="0">
                <a:solidFill>
                  <a:schemeClr val="lt1"/>
                </a:solidFill>
                <a:latin typeface="Alegreya Sans"/>
                <a:ea typeface="Alegreya Sans"/>
                <a:cs typeface="Alegreya Sans"/>
                <a:sym typeface="Alegreya Sans"/>
              </a:rPr>
              <a:t>Цель</a:t>
            </a:r>
            <a:r>
              <a:rPr lang="ru-RU" i="0" u="none" strike="noStrike" cap="none" dirty="0">
                <a:solidFill>
                  <a:schemeClr val="lt1"/>
                </a:solidFill>
                <a:latin typeface="Alegreya Sans"/>
                <a:ea typeface="Alegreya Sans"/>
                <a:cs typeface="Alegreya Sans"/>
                <a:sym typeface="Alegreya Sans"/>
              </a:rPr>
              <a:t> </a:t>
            </a:r>
            <a:endParaRPr i="0" u="none" strike="noStrike" cap="none" dirty="0">
              <a:solidFill>
                <a:schemeClr val="lt1"/>
              </a:solidFill>
              <a:latin typeface="Alegreya Sans"/>
              <a:ea typeface="Alegreya Sans"/>
              <a:cs typeface="Alegreya Sans"/>
              <a:sym typeface="Alegreya Sans"/>
            </a:endParaRPr>
          </a:p>
        </p:txBody>
      </p:sp>
      <p:sp>
        <p:nvSpPr>
          <p:cNvPr id="251" name="Google Shape;251;p18"/>
          <p:cNvSpPr/>
          <p:nvPr/>
        </p:nvSpPr>
        <p:spPr>
          <a:xfrm>
            <a:off x="428250" y="3094048"/>
            <a:ext cx="1110000" cy="424800"/>
          </a:xfrm>
          <a:prstGeom prst="roundRect">
            <a:avLst>
              <a:gd name="adj" fmla="val 16667"/>
            </a:avLst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ru-RU" sz="1600" b="1" dirty="0">
                <a:solidFill>
                  <a:schemeClr val="lt1"/>
                </a:solidFill>
                <a:latin typeface="Alegreya Sans"/>
                <a:ea typeface="Alegreya Sans"/>
                <a:cs typeface="Alegreya Sans"/>
                <a:sym typeface="Alegreya Sans"/>
              </a:rPr>
              <a:t>Задачи</a:t>
            </a:r>
            <a:endParaRPr sz="1600" b="1" i="0" u="none" strike="noStrike" cap="none" dirty="0">
              <a:solidFill>
                <a:schemeClr val="lt1"/>
              </a:solidFill>
              <a:latin typeface="Alegreya Sans"/>
              <a:ea typeface="Alegreya Sans"/>
              <a:cs typeface="Alegreya Sans"/>
              <a:sym typeface="Alegreya Sans"/>
            </a:endParaRPr>
          </a:p>
        </p:txBody>
      </p:sp>
      <p:grpSp>
        <p:nvGrpSpPr>
          <p:cNvPr id="252" name="Google Shape;252;p18"/>
          <p:cNvGrpSpPr/>
          <p:nvPr/>
        </p:nvGrpSpPr>
        <p:grpSpPr>
          <a:xfrm rot="5400000">
            <a:off x="11087737" y="5743590"/>
            <a:ext cx="553723" cy="1197835"/>
            <a:chOff x="5936974" y="1934817"/>
            <a:chExt cx="796036" cy="1722017"/>
          </a:xfrm>
        </p:grpSpPr>
        <p:grpSp>
          <p:nvGrpSpPr>
            <p:cNvPr id="253" name="Google Shape;253;p18"/>
            <p:cNvGrpSpPr/>
            <p:nvPr/>
          </p:nvGrpSpPr>
          <p:grpSpPr>
            <a:xfrm>
              <a:off x="5936974" y="1934817"/>
              <a:ext cx="159000" cy="1722017"/>
              <a:chOff x="5936974" y="1934817"/>
              <a:chExt cx="159000" cy="1722017"/>
            </a:xfrm>
          </p:grpSpPr>
          <p:sp>
            <p:nvSpPr>
              <p:cNvPr id="254" name="Google Shape;254;p18"/>
              <p:cNvSpPr/>
              <p:nvPr/>
            </p:nvSpPr>
            <p:spPr>
              <a:xfrm>
                <a:off x="5936974" y="1934817"/>
                <a:ext cx="159000" cy="159000"/>
              </a:xfrm>
              <a:prstGeom prst="ellipse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55" name="Google Shape;255;p18"/>
              <p:cNvSpPr/>
              <p:nvPr/>
            </p:nvSpPr>
            <p:spPr>
              <a:xfrm>
                <a:off x="5936974" y="2247420"/>
                <a:ext cx="159000" cy="159000"/>
              </a:xfrm>
              <a:prstGeom prst="ellipse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56" name="Google Shape;256;p18"/>
              <p:cNvSpPr/>
              <p:nvPr/>
            </p:nvSpPr>
            <p:spPr>
              <a:xfrm>
                <a:off x="5936974" y="2560023"/>
                <a:ext cx="159000" cy="159000"/>
              </a:xfrm>
              <a:prstGeom prst="ellipse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57" name="Google Shape;257;p18"/>
              <p:cNvSpPr/>
              <p:nvPr/>
            </p:nvSpPr>
            <p:spPr>
              <a:xfrm>
                <a:off x="5936974" y="2872625"/>
                <a:ext cx="159000" cy="159000"/>
              </a:xfrm>
              <a:prstGeom prst="ellipse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58" name="Google Shape;258;p18"/>
              <p:cNvSpPr/>
              <p:nvPr/>
            </p:nvSpPr>
            <p:spPr>
              <a:xfrm>
                <a:off x="5936974" y="3185229"/>
                <a:ext cx="159000" cy="159000"/>
              </a:xfrm>
              <a:prstGeom prst="ellipse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59" name="Google Shape;259;p18"/>
              <p:cNvSpPr/>
              <p:nvPr/>
            </p:nvSpPr>
            <p:spPr>
              <a:xfrm>
                <a:off x="5936974" y="3497834"/>
                <a:ext cx="159000" cy="159000"/>
              </a:xfrm>
              <a:prstGeom prst="ellipse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260" name="Google Shape;260;p18"/>
            <p:cNvGrpSpPr/>
            <p:nvPr/>
          </p:nvGrpSpPr>
          <p:grpSpPr>
            <a:xfrm>
              <a:off x="6255492" y="1934817"/>
              <a:ext cx="159000" cy="1722017"/>
              <a:chOff x="6242810" y="1934817"/>
              <a:chExt cx="159000" cy="1722017"/>
            </a:xfrm>
          </p:grpSpPr>
          <p:sp>
            <p:nvSpPr>
              <p:cNvPr id="261" name="Google Shape;261;p18"/>
              <p:cNvSpPr/>
              <p:nvPr/>
            </p:nvSpPr>
            <p:spPr>
              <a:xfrm>
                <a:off x="6242810" y="1934817"/>
                <a:ext cx="159000" cy="159000"/>
              </a:xfrm>
              <a:prstGeom prst="ellipse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62" name="Google Shape;262;p18"/>
              <p:cNvSpPr/>
              <p:nvPr/>
            </p:nvSpPr>
            <p:spPr>
              <a:xfrm>
                <a:off x="6242810" y="2247420"/>
                <a:ext cx="159000" cy="159000"/>
              </a:xfrm>
              <a:prstGeom prst="ellipse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63" name="Google Shape;263;p18"/>
              <p:cNvSpPr/>
              <p:nvPr/>
            </p:nvSpPr>
            <p:spPr>
              <a:xfrm>
                <a:off x="6242810" y="2560023"/>
                <a:ext cx="159000" cy="159000"/>
              </a:xfrm>
              <a:prstGeom prst="ellipse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64" name="Google Shape;264;p18"/>
              <p:cNvSpPr/>
              <p:nvPr/>
            </p:nvSpPr>
            <p:spPr>
              <a:xfrm>
                <a:off x="6242810" y="2872625"/>
                <a:ext cx="159000" cy="159000"/>
              </a:xfrm>
              <a:prstGeom prst="ellipse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65" name="Google Shape;265;p18"/>
              <p:cNvSpPr/>
              <p:nvPr/>
            </p:nvSpPr>
            <p:spPr>
              <a:xfrm>
                <a:off x="6242810" y="3185229"/>
                <a:ext cx="159000" cy="159000"/>
              </a:xfrm>
              <a:prstGeom prst="ellipse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66" name="Google Shape;266;p18"/>
              <p:cNvSpPr/>
              <p:nvPr/>
            </p:nvSpPr>
            <p:spPr>
              <a:xfrm>
                <a:off x="6242810" y="3497834"/>
                <a:ext cx="159000" cy="159000"/>
              </a:xfrm>
              <a:prstGeom prst="ellipse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267" name="Google Shape;267;p18"/>
            <p:cNvGrpSpPr/>
            <p:nvPr/>
          </p:nvGrpSpPr>
          <p:grpSpPr>
            <a:xfrm>
              <a:off x="6574010" y="1934817"/>
              <a:ext cx="159000" cy="1722017"/>
              <a:chOff x="6242810" y="1934817"/>
              <a:chExt cx="159000" cy="1722017"/>
            </a:xfrm>
          </p:grpSpPr>
          <p:sp>
            <p:nvSpPr>
              <p:cNvPr id="268" name="Google Shape;268;p18"/>
              <p:cNvSpPr/>
              <p:nvPr/>
            </p:nvSpPr>
            <p:spPr>
              <a:xfrm>
                <a:off x="6242810" y="1934817"/>
                <a:ext cx="159000" cy="159000"/>
              </a:xfrm>
              <a:prstGeom prst="ellipse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69" name="Google Shape;269;p18"/>
              <p:cNvSpPr/>
              <p:nvPr/>
            </p:nvSpPr>
            <p:spPr>
              <a:xfrm>
                <a:off x="6242810" y="2247420"/>
                <a:ext cx="159000" cy="159000"/>
              </a:xfrm>
              <a:prstGeom prst="ellipse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70" name="Google Shape;270;p18"/>
              <p:cNvSpPr/>
              <p:nvPr/>
            </p:nvSpPr>
            <p:spPr>
              <a:xfrm>
                <a:off x="6242810" y="2560023"/>
                <a:ext cx="159000" cy="159000"/>
              </a:xfrm>
              <a:prstGeom prst="ellipse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71" name="Google Shape;271;p18"/>
              <p:cNvSpPr/>
              <p:nvPr/>
            </p:nvSpPr>
            <p:spPr>
              <a:xfrm>
                <a:off x="6242810" y="2872625"/>
                <a:ext cx="159000" cy="159000"/>
              </a:xfrm>
              <a:prstGeom prst="ellipse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72" name="Google Shape;272;p18"/>
              <p:cNvSpPr/>
              <p:nvPr/>
            </p:nvSpPr>
            <p:spPr>
              <a:xfrm>
                <a:off x="6242810" y="3185229"/>
                <a:ext cx="159000" cy="159000"/>
              </a:xfrm>
              <a:prstGeom prst="ellipse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73" name="Google Shape;273;p18"/>
              <p:cNvSpPr/>
              <p:nvPr/>
            </p:nvSpPr>
            <p:spPr>
              <a:xfrm>
                <a:off x="6242810" y="3497834"/>
                <a:ext cx="159000" cy="159000"/>
              </a:xfrm>
              <a:prstGeom prst="ellipse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sp>
        <p:nvSpPr>
          <p:cNvPr id="274" name="Google Shape;274;p18"/>
          <p:cNvSpPr txBox="1"/>
          <p:nvPr/>
        </p:nvSpPr>
        <p:spPr>
          <a:xfrm>
            <a:off x="396249" y="3518848"/>
            <a:ext cx="10140945" cy="31531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ru-RU" sz="1700" dirty="0">
                <a:solidFill>
                  <a:schemeClr val="dk1"/>
                </a:solidFill>
                <a:latin typeface="Alegreya Sans"/>
                <a:ea typeface="Alegreya Sans"/>
                <a:cs typeface="Alegreya Sans"/>
                <a:sym typeface="Alegreya Sans"/>
              </a:rPr>
              <a:t>1. Разработать базовый протокол получения тромбоцитарных </a:t>
            </a:r>
            <a:r>
              <a:rPr lang="ru-RU" sz="1700" dirty="0" err="1">
                <a:solidFill>
                  <a:schemeClr val="dk1"/>
                </a:solidFill>
                <a:latin typeface="Alegreya Sans"/>
                <a:ea typeface="Alegreya Sans"/>
                <a:cs typeface="Alegreya Sans"/>
                <a:sym typeface="Alegreya Sans"/>
              </a:rPr>
              <a:t>микровезикул</a:t>
            </a:r>
            <a:r>
              <a:rPr lang="ru-RU" sz="1700" dirty="0">
                <a:solidFill>
                  <a:schemeClr val="dk1"/>
                </a:solidFill>
                <a:latin typeface="Alegreya Sans"/>
                <a:ea typeface="Alegreya Sans"/>
                <a:cs typeface="Alegreya Sans"/>
                <a:sym typeface="Alegreya Sans"/>
              </a:rPr>
              <a:t> с использованием стандартных контейнеров для ОТП и стандартного химического активатора (контроль проточная цитометрия).</a:t>
            </a:r>
          </a:p>
          <a:p>
            <a:pPr marL="0" marR="0" lvl="0" indent="0" algn="l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ru-RU" sz="1700" b="0" i="0" u="none" strike="noStrike" cap="none" dirty="0">
                <a:solidFill>
                  <a:schemeClr val="dk1"/>
                </a:solidFill>
                <a:latin typeface="Alegreya Sans"/>
                <a:ea typeface="Alegreya Sans"/>
                <a:cs typeface="Alegreya Sans"/>
                <a:sym typeface="Alegreya Sans"/>
              </a:rPr>
              <a:t>2. Изучить зависимость количества </a:t>
            </a:r>
            <a:r>
              <a:rPr lang="ru-RU" sz="1700" b="0" i="0" u="none" strike="noStrike" cap="none" dirty="0" err="1">
                <a:solidFill>
                  <a:schemeClr val="dk1"/>
                </a:solidFill>
                <a:latin typeface="Alegreya Sans"/>
                <a:ea typeface="Alegreya Sans"/>
                <a:cs typeface="Alegreya Sans"/>
                <a:sym typeface="Alegreya Sans"/>
              </a:rPr>
              <a:t>микровезикул</a:t>
            </a:r>
            <a:r>
              <a:rPr lang="ru-RU" sz="1700" b="0" i="0" u="none" strike="noStrike" cap="none" dirty="0">
                <a:solidFill>
                  <a:schemeClr val="dk1"/>
                </a:solidFill>
                <a:latin typeface="Alegreya Sans"/>
                <a:ea typeface="Alegreya Sans"/>
                <a:cs typeface="Alegreya Sans"/>
                <a:sym typeface="Alegreya Sans"/>
              </a:rPr>
              <a:t> и факторов роста в конечном продукте от исходной концентрации тромбоцитов и их объемных показателей (контроль </a:t>
            </a:r>
            <a:r>
              <a:rPr lang="ru-RU" sz="1700" b="0" i="0" u="none" strike="noStrike" cap="none" dirty="0" err="1">
                <a:solidFill>
                  <a:schemeClr val="dk1"/>
                </a:solidFill>
                <a:latin typeface="Alegreya Sans"/>
                <a:ea typeface="Alegreya Sans"/>
                <a:cs typeface="Alegreya Sans"/>
                <a:sym typeface="Alegreya Sans"/>
              </a:rPr>
              <a:t>гемоанализ</a:t>
            </a:r>
            <a:r>
              <a:rPr lang="ru-RU" sz="1700" b="0" i="0" u="none" strike="noStrike" cap="none" dirty="0">
                <a:solidFill>
                  <a:schemeClr val="dk1"/>
                </a:solidFill>
                <a:latin typeface="Alegreya Sans"/>
                <a:ea typeface="Alegreya Sans"/>
                <a:cs typeface="Alegreya Sans"/>
                <a:sym typeface="Alegreya Sans"/>
              </a:rPr>
              <a:t>, проточная цитометрия, ИФА). </a:t>
            </a:r>
          </a:p>
          <a:p>
            <a:pPr lvl="0">
              <a:lnSpc>
                <a:spcPct val="130000"/>
              </a:lnSpc>
              <a:buSzPts val="1200"/>
            </a:pPr>
            <a:r>
              <a:rPr lang="ru-RU" sz="1700" dirty="0">
                <a:solidFill>
                  <a:schemeClr val="dk1"/>
                </a:solidFill>
                <a:latin typeface="Alegreya Sans"/>
                <a:ea typeface="Alegreya Sans"/>
                <a:cs typeface="Alegreya Sans"/>
                <a:sym typeface="Alegreya Sans"/>
              </a:rPr>
              <a:t>3. Оценить количество </a:t>
            </a:r>
            <a:r>
              <a:rPr lang="ru-RU" sz="1700" dirty="0" err="1">
                <a:solidFill>
                  <a:schemeClr val="dk1"/>
                </a:solidFill>
                <a:latin typeface="Alegreya Sans"/>
                <a:ea typeface="Alegreya Sans"/>
                <a:cs typeface="Alegreya Sans"/>
                <a:sym typeface="Alegreya Sans"/>
              </a:rPr>
              <a:t>микровезикул</a:t>
            </a:r>
            <a:r>
              <a:rPr lang="ru-RU" sz="1700" dirty="0">
                <a:solidFill>
                  <a:schemeClr val="dk1"/>
                </a:solidFill>
                <a:latin typeface="Alegreya Sans"/>
                <a:ea typeface="Alegreya Sans"/>
                <a:cs typeface="Alegreya Sans"/>
                <a:sym typeface="Alegreya Sans"/>
              </a:rPr>
              <a:t> и факторов роста в продукте, полученном  при активации ОТП хондропротекторами (контроль проточная цитометрия, ИФА). </a:t>
            </a:r>
          </a:p>
          <a:p>
            <a:pPr lvl="0">
              <a:lnSpc>
                <a:spcPct val="130000"/>
              </a:lnSpc>
              <a:buSzPts val="1200"/>
            </a:pPr>
            <a:r>
              <a:rPr lang="ru-RU" sz="1700" b="0" i="0" u="none" strike="noStrike" cap="none" dirty="0">
                <a:solidFill>
                  <a:schemeClr val="dk1"/>
                </a:solidFill>
                <a:latin typeface="Alegreya Sans"/>
                <a:ea typeface="Alegreya Sans"/>
                <a:cs typeface="Alegreya Sans"/>
                <a:sym typeface="Alegreya Sans"/>
              </a:rPr>
              <a:t>4. Модифицировать и верифицировать оригинальный протокол получения аутологичных </a:t>
            </a:r>
            <a:r>
              <a:rPr lang="ru-RU" sz="1700" b="0" i="0" u="none" strike="noStrike" cap="none" dirty="0" err="1">
                <a:solidFill>
                  <a:schemeClr val="dk1"/>
                </a:solidFill>
                <a:latin typeface="Alegreya Sans"/>
                <a:ea typeface="Alegreya Sans"/>
                <a:cs typeface="Alegreya Sans"/>
                <a:sym typeface="Alegreya Sans"/>
              </a:rPr>
              <a:t>микровезикул</a:t>
            </a:r>
            <a:r>
              <a:rPr lang="ru-RU" sz="1700" b="0" i="0" u="none" strike="noStrike" cap="none" dirty="0">
                <a:solidFill>
                  <a:schemeClr val="dk1"/>
                </a:solidFill>
                <a:latin typeface="Alegreya Sans"/>
                <a:ea typeface="Alegreya Sans"/>
                <a:cs typeface="Alegreya Sans"/>
                <a:sym typeface="Alegreya Sans"/>
              </a:rPr>
              <a:t> тромбоцитов на основе хондропротектора, продемонстрировавшего наилучшую индуцирующую </a:t>
            </a:r>
            <a:r>
              <a:rPr lang="ru-RU" sz="1700" dirty="0">
                <a:solidFill>
                  <a:schemeClr val="dk1"/>
                </a:solidFill>
                <a:latin typeface="Alegreya Sans"/>
                <a:ea typeface="Alegreya Sans"/>
                <a:cs typeface="Alegreya Sans"/>
                <a:sym typeface="Alegreya Sans"/>
              </a:rPr>
              <a:t>активность (контроль проточная цитометрия).</a:t>
            </a:r>
            <a:endParaRPr sz="1700" b="0" i="0" u="none" strike="noStrike" cap="none" dirty="0">
              <a:solidFill>
                <a:schemeClr val="dk1"/>
              </a:solidFill>
              <a:latin typeface="Alegreya Sans"/>
              <a:ea typeface="Alegreya Sans"/>
              <a:cs typeface="Alegreya Sans"/>
              <a:sym typeface="Alegreya Sans"/>
            </a:endParaRPr>
          </a:p>
        </p:txBody>
      </p:sp>
      <p:sp>
        <p:nvSpPr>
          <p:cNvPr id="275" name="Google Shape;275;p18"/>
          <p:cNvSpPr txBox="1"/>
          <p:nvPr/>
        </p:nvSpPr>
        <p:spPr>
          <a:xfrm>
            <a:off x="11435523" y="113935"/>
            <a:ext cx="658500" cy="24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ru-RU">
                <a:solidFill>
                  <a:srgbClr val="BFBFBF"/>
                </a:solidFill>
                <a:latin typeface="Calibri"/>
                <a:ea typeface="Calibri"/>
                <a:cs typeface="Calibri"/>
                <a:sym typeface="Calibri"/>
              </a:rPr>
              <a:t>7</a:t>
            </a:r>
            <a:endParaRPr sz="1400" b="0" i="0" u="none" strike="noStrike" cap="none">
              <a:solidFill>
                <a:srgbClr val="BFBFB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76" name="Google Shape;276;p18"/>
          <p:cNvSpPr/>
          <p:nvPr/>
        </p:nvSpPr>
        <p:spPr>
          <a:xfrm>
            <a:off x="428250" y="1542324"/>
            <a:ext cx="7123500" cy="18281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700" dirty="0">
                <a:solidFill>
                  <a:schemeClr val="dk1"/>
                </a:solidFill>
                <a:latin typeface="Alegreya Sans"/>
                <a:ea typeface="Alegreya Sans"/>
                <a:cs typeface="Alegreya Sans"/>
                <a:sym typeface="Alegreya Sans"/>
              </a:rPr>
              <a:t>Разработать и экспериментально верифицировать к 2028 г. упрощенный способ получения аутологичных </a:t>
            </a:r>
            <a:r>
              <a:rPr lang="ru-RU" sz="1700" dirty="0" err="1">
                <a:solidFill>
                  <a:schemeClr val="dk1"/>
                </a:solidFill>
                <a:latin typeface="Alegreya Sans"/>
                <a:ea typeface="Alegreya Sans"/>
                <a:cs typeface="Alegreya Sans"/>
                <a:sym typeface="Alegreya Sans"/>
              </a:rPr>
              <a:t>микровезикул</a:t>
            </a:r>
            <a:r>
              <a:rPr lang="ru-RU" sz="1700" dirty="0">
                <a:solidFill>
                  <a:schemeClr val="dk1"/>
                </a:solidFill>
                <a:latin typeface="Alegreya Sans"/>
                <a:ea typeface="Alegreya Sans"/>
                <a:cs typeface="Alegreya Sans"/>
                <a:sym typeface="Alegreya Sans"/>
              </a:rPr>
              <a:t> тромбоцитов путем индукции хондропротекторами, обеспечивающий бесклеточный профиль целевого продукта с сохранением терапевтического регенераторного потенциала для внутрисуставной терапии.</a:t>
            </a:r>
            <a:endParaRPr sz="1700" dirty="0">
              <a:solidFill>
                <a:schemeClr val="dk1"/>
              </a:solidFill>
              <a:latin typeface="Alegreya Sans"/>
              <a:ea typeface="Alegreya Sans"/>
              <a:cs typeface="Alegreya Sans"/>
              <a:sym typeface="Alegreya Sans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900" dirty="0">
              <a:solidFill>
                <a:schemeClr val="dk1"/>
              </a:solidFill>
              <a:latin typeface="Alegreya Sans"/>
              <a:ea typeface="Alegreya Sans"/>
              <a:cs typeface="Alegreya Sans"/>
              <a:sym typeface="Alegreya Sans"/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5" name="Google Shape;375;p21"/>
          <p:cNvSpPr/>
          <p:nvPr/>
        </p:nvSpPr>
        <p:spPr>
          <a:xfrm>
            <a:off x="0" y="0"/>
            <a:ext cx="4683900" cy="9336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376" name="Google Shape;376;p21"/>
          <p:cNvGrpSpPr/>
          <p:nvPr/>
        </p:nvGrpSpPr>
        <p:grpSpPr>
          <a:xfrm rot="5400000">
            <a:off x="11112573" y="150149"/>
            <a:ext cx="553723" cy="1197835"/>
            <a:chOff x="5936974" y="1934817"/>
            <a:chExt cx="796036" cy="1722017"/>
          </a:xfrm>
        </p:grpSpPr>
        <p:grpSp>
          <p:nvGrpSpPr>
            <p:cNvPr id="377" name="Google Shape;377;p21"/>
            <p:cNvGrpSpPr/>
            <p:nvPr/>
          </p:nvGrpSpPr>
          <p:grpSpPr>
            <a:xfrm>
              <a:off x="5936974" y="1934817"/>
              <a:ext cx="159000" cy="1722017"/>
              <a:chOff x="5936974" y="1934817"/>
              <a:chExt cx="159000" cy="1722017"/>
            </a:xfrm>
          </p:grpSpPr>
          <p:sp>
            <p:nvSpPr>
              <p:cNvPr id="378" name="Google Shape;378;p21"/>
              <p:cNvSpPr/>
              <p:nvPr/>
            </p:nvSpPr>
            <p:spPr>
              <a:xfrm>
                <a:off x="5936974" y="1934817"/>
                <a:ext cx="159000" cy="159000"/>
              </a:xfrm>
              <a:prstGeom prst="ellipse">
                <a:avLst/>
              </a:pr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79" name="Google Shape;379;p21"/>
              <p:cNvSpPr/>
              <p:nvPr/>
            </p:nvSpPr>
            <p:spPr>
              <a:xfrm>
                <a:off x="5936974" y="2247420"/>
                <a:ext cx="159000" cy="159000"/>
              </a:xfrm>
              <a:prstGeom prst="ellipse">
                <a:avLst/>
              </a:pr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80" name="Google Shape;380;p21"/>
              <p:cNvSpPr/>
              <p:nvPr/>
            </p:nvSpPr>
            <p:spPr>
              <a:xfrm>
                <a:off x="5936974" y="2560023"/>
                <a:ext cx="159000" cy="159000"/>
              </a:xfrm>
              <a:prstGeom prst="ellipse">
                <a:avLst/>
              </a:pr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81" name="Google Shape;381;p21"/>
              <p:cNvSpPr/>
              <p:nvPr/>
            </p:nvSpPr>
            <p:spPr>
              <a:xfrm>
                <a:off x="5936974" y="2872625"/>
                <a:ext cx="159000" cy="159000"/>
              </a:xfrm>
              <a:prstGeom prst="ellipse">
                <a:avLst/>
              </a:pr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82" name="Google Shape;382;p21"/>
              <p:cNvSpPr/>
              <p:nvPr/>
            </p:nvSpPr>
            <p:spPr>
              <a:xfrm>
                <a:off x="5936974" y="3185229"/>
                <a:ext cx="159000" cy="159000"/>
              </a:xfrm>
              <a:prstGeom prst="ellipse">
                <a:avLst/>
              </a:pr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83" name="Google Shape;383;p21"/>
              <p:cNvSpPr/>
              <p:nvPr/>
            </p:nvSpPr>
            <p:spPr>
              <a:xfrm>
                <a:off x="5936974" y="3497834"/>
                <a:ext cx="159000" cy="159000"/>
              </a:xfrm>
              <a:prstGeom prst="ellipse">
                <a:avLst/>
              </a:pr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384" name="Google Shape;384;p21"/>
            <p:cNvGrpSpPr/>
            <p:nvPr/>
          </p:nvGrpSpPr>
          <p:grpSpPr>
            <a:xfrm>
              <a:off x="6255492" y="1934817"/>
              <a:ext cx="159000" cy="1722017"/>
              <a:chOff x="6242810" y="1934817"/>
              <a:chExt cx="159000" cy="1722017"/>
            </a:xfrm>
          </p:grpSpPr>
          <p:sp>
            <p:nvSpPr>
              <p:cNvPr id="385" name="Google Shape;385;p21"/>
              <p:cNvSpPr/>
              <p:nvPr/>
            </p:nvSpPr>
            <p:spPr>
              <a:xfrm>
                <a:off x="6242810" y="1934817"/>
                <a:ext cx="159000" cy="159000"/>
              </a:xfrm>
              <a:prstGeom prst="ellipse">
                <a:avLst/>
              </a:pr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86" name="Google Shape;386;p21"/>
              <p:cNvSpPr/>
              <p:nvPr/>
            </p:nvSpPr>
            <p:spPr>
              <a:xfrm>
                <a:off x="6242810" y="2247420"/>
                <a:ext cx="159000" cy="159000"/>
              </a:xfrm>
              <a:prstGeom prst="ellipse">
                <a:avLst/>
              </a:pr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87" name="Google Shape;387;p21"/>
              <p:cNvSpPr/>
              <p:nvPr/>
            </p:nvSpPr>
            <p:spPr>
              <a:xfrm>
                <a:off x="6242810" y="2560023"/>
                <a:ext cx="159000" cy="159000"/>
              </a:xfrm>
              <a:prstGeom prst="ellipse">
                <a:avLst/>
              </a:pr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88" name="Google Shape;388;p21"/>
              <p:cNvSpPr/>
              <p:nvPr/>
            </p:nvSpPr>
            <p:spPr>
              <a:xfrm>
                <a:off x="6242810" y="2872625"/>
                <a:ext cx="159000" cy="159000"/>
              </a:xfrm>
              <a:prstGeom prst="ellipse">
                <a:avLst/>
              </a:pr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89" name="Google Shape;389;p21"/>
              <p:cNvSpPr/>
              <p:nvPr/>
            </p:nvSpPr>
            <p:spPr>
              <a:xfrm>
                <a:off x="6242810" y="3185229"/>
                <a:ext cx="159000" cy="159000"/>
              </a:xfrm>
              <a:prstGeom prst="ellipse">
                <a:avLst/>
              </a:pr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90" name="Google Shape;390;p21"/>
              <p:cNvSpPr/>
              <p:nvPr/>
            </p:nvSpPr>
            <p:spPr>
              <a:xfrm>
                <a:off x="6242810" y="3497834"/>
                <a:ext cx="159000" cy="159000"/>
              </a:xfrm>
              <a:prstGeom prst="ellipse">
                <a:avLst/>
              </a:pr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391" name="Google Shape;391;p21"/>
            <p:cNvGrpSpPr/>
            <p:nvPr/>
          </p:nvGrpSpPr>
          <p:grpSpPr>
            <a:xfrm>
              <a:off x="6574010" y="1934817"/>
              <a:ext cx="159000" cy="1722017"/>
              <a:chOff x="6242810" y="1934817"/>
              <a:chExt cx="159000" cy="1722017"/>
            </a:xfrm>
          </p:grpSpPr>
          <p:sp>
            <p:nvSpPr>
              <p:cNvPr id="392" name="Google Shape;392;p21"/>
              <p:cNvSpPr/>
              <p:nvPr/>
            </p:nvSpPr>
            <p:spPr>
              <a:xfrm>
                <a:off x="6242810" y="1934817"/>
                <a:ext cx="159000" cy="159000"/>
              </a:xfrm>
              <a:prstGeom prst="ellipse">
                <a:avLst/>
              </a:pr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93" name="Google Shape;393;p21"/>
              <p:cNvSpPr/>
              <p:nvPr/>
            </p:nvSpPr>
            <p:spPr>
              <a:xfrm>
                <a:off x="6242810" y="2247420"/>
                <a:ext cx="159000" cy="159000"/>
              </a:xfrm>
              <a:prstGeom prst="ellipse">
                <a:avLst/>
              </a:pr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94" name="Google Shape;394;p21"/>
              <p:cNvSpPr/>
              <p:nvPr/>
            </p:nvSpPr>
            <p:spPr>
              <a:xfrm>
                <a:off x="6242810" y="2560023"/>
                <a:ext cx="159000" cy="159000"/>
              </a:xfrm>
              <a:prstGeom prst="ellipse">
                <a:avLst/>
              </a:pr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95" name="Google Shape;395;p21"/>
              <p:cNvSpPr/>
              <p:nvPr/>
            </p:nvSpPr>
            <p:spPr>
              <a:xfrm>
                <a:off x="6242810" y="2872625"/>
                <a:ext cx="159000" cy="159000"/>
              </a:xfrm>
              <a:prstGeom prst="ellipse">
                <a:avLst/>
              </a:pr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96" name="Google Shape;396;p21"/>
              <p:cNvSpPr/>
              <p:nvPr/>
            </p:nvSpPr>
            <p:spPr>
              <a:xfrm>
                <a:off x="6242810" y="3185229"/>
                <a:ext cx="159000" cy="159000"/>
              </a:xfrm>
              <a:prstGeom prst="ellipse">
                <a:avLst/>
              </a:pr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97" name="Google Shape;397;p21"/>
              <p:cNvSpPr/>
              <p:nvPr/>
            </p:nvSpPr>
            <p:spPr>
              <a:xfrm>
                <a:off x="6242810" y="3497834"/>
                <a:ext cx="159000" cy="159000"/>
              </a:xfrm>
              <a:prstGeom prst="ellipse">
                <a:avLst/>
              </a:pr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sp>
        <p:nvSpPr>
          <p:cNvPr id="398" name="Google Shape;398;p21"/>
          <p:cNvSpPr txBox="1"/>
          <p:nvPr/>
        </p:nvSpPr>
        <p:spPr>
          <a:xfrm>
            <a:off x="5061175" y="472200"/>
            <a:ext cx="1902000" cy="46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ru-RU" sz="2400" b="1">
                <a:solidFill>
                  <a:schemeClr val="dk1"/>
                </a:solidFill>
                <a:latin typeface="Playfair Display"/>
                <a:ea typeface="Playfair Display"/>
                <a:cs typeface="Playfair Display"/>
                <a:sym typeface="Playfair Display"/>
              </a:rPr>
              <a:t>РЕСУРСЫ</a:t>
            </a:r>
            <a:endParaRPr sz="1800" b="0" i="0" u="none" strike="noStrike" cap="none">
              <a:solidFill>
                <a:schemeClr val="dk1"/>
              </a:solidFill>
              <a:latin typeface="Playfair Display"/>
              <a:ea typeface="Playfair Display"/>
              <a:cs typeface="Playfair Display"/>
              <a:sym typeface="Playfair Display"/>
            </a:endParaRPr>
          </a:p>
        </p:txBody>
      </p:sp>
      <p:sp>
        <p:nvSpPr>
          <p:cNvPr id="399" name="Google Shape;399;p21"/>
          <p:cNvSpPr txBox="1"/>
          <p:nvPr/>
        </p:nvSpPr>
        <p:spPr>
          <a:xfrm>
            <a:off x="11435523" y="113935"/>
            <a:ext cx="658500" cy="24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ru-RU">
                <a:solidFill>
                  <a:srgbClr val="BFBFBF"/>
                </a:solidFill>
                <a:latin typeface="Calibri"/>
                <a:ea typeface="Calibri"/>
                <a:cs typeface="Calibri"/>
                <a:sym typeface="Calibri"/>
              </a:rPr>
              <a:t>10</a:t>
            </a:r>
            <a:endParaRPr sz="1400" b="0" i="0" u="none" strike="noStrike" cap="none">
              <a:solidFill>
                <a:srgbClr val="BFBFB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00" name="Google Shape;400;p21"/>
          <p:cNvSpPr/>
          <p:nvPr/>
        </p:nvSpPr>
        <p:spPr>
          <a:xfrm>
            <a:off x="432675" y="1527225"/>
            <a:ext cx="2677200" cy="362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700" b="1">
                <a:solidFill>
                  <a:schemeClr val="dk1"/>
                </a:solidFill>
                <a:latin typeface="Alegreya Sans"/>
                <a:ea typeface="Alegreya Sans"/>
                <a:cs typeface="Alegreya Sans"/>
                <a:sym typeface="Alegreya Sans"/>
              </a:rPr>
              <a:t>Материально-технические ресурсы</a:t>
            </a:r>
            <a:endParaRPr sz="1700" b="1">
              <a:solidFill>
                <a:schemeClr val="dk1"/>
              </a:solidFill>
              <a:latin typeface="Alegreya Sans"/>
              <a:ea typeface="Alegreya Sans"/>
              <a:cs typeface="Alegreya Sans"/>
              <a:sym typeface="Alegreya Sans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700" b="1">
              <a:solidFill>
                <a:schemeClr val="dk1"/>
              </a:solidFill>
              <a:latin typeface="Alegreya Sans"/>
              <a:ea typeface="Alegreya Sans"/>
              <a:cs typeface="Alegreya Sans"/>
              <a:sym typeface="Alegreya Sans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700" b="1">
              <a:solidFill>
                <a:schemeClr val="dk1"/>
              </a:solidFill>
              <a:latin typeface="Alegreya Sans"/>
              <a:ea typeface="Alegreya Sans"/>
              <a:cs typeface="Alegreya Sans"/>
              <a:sym typeface="Alegreya Sans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900" b="1">
              <a:solidFill>
                <a:schemeClr val="dk1"/>
              </a:solidFill>
              <a:latin typeface="Alegreya Sans"/>
              <a:ea typeface="Alegreya Sans"/>
              <a:cs typeface="Alegreya Sans"/>
              <a:sym typeface="Alegreya Sans"/>
            </a:endParaRPr>
          </a:p>
        </p:txBody>
      </p:sp>
      <p:grpSp>
        <p:nvGrpSpPr>
          <p:cNvPr id="401" name="Google Shape;401;p21"/>
          <p:cNvGrpSpPr/>
          <p:nvPr/>
        </p:nvGrpSpPr>
        <p:grpSpPr>
          <a:xfrm rot="5400000">
            <a:off x="550112" y="-140985"/>
            <a:ext cx="553723" cy="1197835"/>
            <a:chOff x="5936974" y="1934817"/>
            <a:chExt cx="796036" cy="1722017"/>
          </a:xfrm>
        </p:grpSpPr>
        <p:grpSp>
          <p:nvGrpSpPr>
            <p:cNvPr id="402" name="Google Shape;402;p21"/>
            <p:cNvGrpSpPr/>
            <p:nvPr/>
          </p:nvGrpSpPr>
          <p:grpSpPr>
            <a:xfrm>
              <a:off x="5936974" y="1934817"/>
              <a:ext cx="159000" cy="1722017"/>
              <a:chOff x="5936974" y="1934817"/>
              <a:chExt cx="159000" cy="1722017"/>
            </a:xfrm>
          </p:grpSpPr>
          <p:sp>
            <p:nvSpPr>
              <p:cNvPr id="403" name="Google Shape;403;p21"/>
              <p:cNvSpPr/>
              <p:nvPr/>
            </p:nvSpPr>
            <p:spPr>
              <a:xfrm>
                <a:off x="5936974" y="1934817"/>
                <a:ext cx="159000" cy="159000"/>
              </a:xfrm>
              <a:prstGeom prst="ellipse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04" name="Google Shape;404;p21"/>
              <p:cNvSpPr/>
              <p:nvPr/>
            </p:nvSpPr>
            <p:spPr>
              <a:xfrm>
                <a:off x="5936974" y="2247420"/>
                <a:ext cx="159000" cy="159000"/>
              </a:xfrm>
              <a:prstGeom prst="ellipse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05" name="Google Shape;405;p21"/>
              <p:cNvSpPr/>
              <p:nvPr/>
            </p:nvSpPr>
            <p:spPr>
              <a:xfrm>
                <a:off x="5936974" y="2560023"/>
                <a:ext cx="159000" cy="159000"/>
              </a:xfrm>
              <a:prstGeom prst="ellipse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06" name="Google Shape;406;p21"/>
              <p:cNvSpPr/>
              <p:nvPr/>
            </p:nvSpPr>
            <p:spPr>
              <a:xfrm>
                <a:off x="5936974" y="2872625"/>
                <a:ext cx="159000" cy="159000"/>
              </a:xfrm>
              <a:prstGeom prst="ellipse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07" name="Google Shape;407;p21"/>
              <p:cNvSpPr/>
              <p:nvPr/>
            </p:nvSpPr>
            <p:spPr>
              <a:xfrm>
                <a:off x="5936974" y="3185229"/>
                <a:ext cx="159000" cy="159000"/>
              </a:xfrm>
              <a:prstGeom prst="ellipse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08" name="Google Shape;408;p21"/>
              <p:cNvSpPr/>
              <p:nvPr/>
            </p:nvSpPr>
            <p:spPr>
              <a:xfrm>
                <a:off x="5936974" y="3497834"/>
                <a:ext cx="159000" cy="159000"/>
              </a:xfrm>
              <a:prstGeom prst="ellipse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409" name="Google Shape;409;p21"/>
            <p:cNvGrpSpPr/>
            <p:nvPr/>
          </p:nvGrpSpPr>
          <p:grpSpPr>
            <a:xfrm>
              <a:off x="6255492" y="1934817"/>
              <a:ext cx="159000" cy="1722017"/>
              <a:chOff x="6242810" y="1934817"/>
              <a:chExt cx="159000" cy="1722017"/>
            </a:xfrm>
          </p:grpSpPr>
          <p:sp>
            <p:nvSpPr>
              <p:cNvPr id="410" name="Google Shape;410;p21"/>
              <p:cNvSpPr/>
              <p:nvPr/>
            </p:nvSpPr>
            <p:spPr>
              <a:xfrm>
                <a:off x="6242810" y="1934817"/>
                <a:ext cx="159000" cy="159000"/>
              </a:xfrm>
              <a:prstGeom prst="ellipse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11" name="Google Shape;411;p21"/>
              <p:cNvSpPr/>
              <p:nvPr/>
            </p:nvSpPr>
            <p:spPr>
              <a:xfrm>
                <a:off x="6242810" y="2247420"/>
                <a:ext cx="159000" cy="159000"/>
              </a:xfrm>
              <a:prstGeom prst="ellipse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12" name="Google Shape;412;p21"/>
              <p:cNvSpPr/>
              <p:nvPr/>
            </p:nvSpPr>
            <p:spPr>
              <a:xfrm>
                <a:off x="6242810" y="2560023"/>
                <a:ext cx="159000" cy="159000"/>
              </a:xfrm>
              <a:prstGeom prst="ellipse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13" name="Google Shape;413;p21"/>
              <p:cNvSpPr/>
              <p:nvPr/>
            </p:nvSpPr>
            <p:spPr>
              <a:xfrm>
                <a:off x="6242810" y="2872625"/>
                <a:ext cx="159000" cy="159000"/>
              </a:xfrm>
              <a:prstGeom prst="ellipse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14" name="Google Shape;414;p21"/>
              <p:cNvSpPr/>
              <p:nvPr/>
            </p:nvSpPr>
            <p:spPr>
              <a:xfrm>
                <a:off x="6242810" y="3185229"/>
                <a:ext cx="159000" cy="159000"/>
              </a:xfrm>
              <a:prstGeom prst="ellipse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15" name="Google Shape;415;p21"/>
              <p:cNvSpPr/>
              <p:nvPr/>
            </p:nvSpPr>
            <p:spPr>
              <a:xfrm>
                <a:off x="6242810" y="3497834"/>
                <a:ext cx="159000" cy="159000"/>
              </a:xfrm>
              <a:prstGeom prst="ellipse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416" name="Google Shape;416;p21"/>
            <p:cNvGrpSpPr/>
            <p:nvPr/>
          </p:nvGrpSpPr>
          <p:grpSpPr>
            <a:xfrm>
              <a:off x="6574010" y="1934817"/>
              <a:ext cx="159000" cy="1722017"/>
              <a:chOff x="6242810" y="1934817"/>
              <a:chExt cx="159000" cy="1722017"/>
            </a:xfrm>
          </p:grpSpPr>
          <p:sp>
            <p:nvSpPr>
              <p:cNvPr id="417" name="Google Shape;417;p21"/>
              <p:cNvSpPr/>
              <p:nvPr/>
            </p:nvSpPr>
            <p:spPr>
              <a:xfrm>
                <a:off x="6242810" y="1934817"/>
                <a:ext cx="159000" cy="159000"/>
              </a:xfrm>
              <a:prstGeom prst="ellipse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18" name="Google Shape;418;p21"/>
              <p:cNvSpPr/>
              <p:nvPr/>
            </p:nvSpPr>
            <p:spPr>
              <a:xfrm>
                <a:off x="6242810" y="2247420"/>
                <a:ext cx="159000" cy="159000"/>
              </a:xfrm>
              <a:prstGeom prst="ellipse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19" name="Google Shape;419;p21"/>
              <p:cNvSpPr/>
              <p:nvPr/>
            </p:nvSpPr>
            <p:spPr>
              <a:xfrm>
                <a:off x="6242810" y="2560023"/>
                <a:ext cx="159000" cy="159000"/>
              </a:xfrm>
              <a:prstGeom prst="ellipse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20" name="Google Shape;420;p21"/>
              <p:cNvSpPr/>
              <p:nvPr/>
            </p:nvSpPr>
            <p:spPr>
              <a:xfrm>
                <a:off x="6242810" y="2872625"/>
                <a:ext cx="159000" cy="159000"/>
              </a:xfrm>
              <a:prstGeom prst="ellipse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21" name="Google Shape;421;p21"/>
              <p:cNvSpPr/>
              <p:nvPr/>
            </p:nvSpPr>
            <p:spPr>
              <a:xfrm>
                <a:off x="6242810" y="3185229"/>
                <a:ext cx="159000" cy="159000"/>
              </a:xfrm>
              <a:prstGeom prst="ellipse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22" name="Google Shape;422;p21"/>
              <p:cNvSpPr/>
              <p:nvPr/>
            </p:nvSpPr>
            <p:spPr>
              <a:xfrm>
                <a:off x="6242810" y="3497834"/>
                <a:ext cx="159000" cy="159000"/>
              </a:xfrm>
              <a:prstGeom prst="ellipse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sp>
        <p:nvSpPr>
          <p:cNvPr id="423" name="Google Shape;423;p21"/>
          <p:cNvSpPr/>
          <p:nvPr/>
        </p:nvSpPr>
        <p:spPr>
          <a:xfrm>
            <a:off x="4805100" y="1547325"/>
            <a:ext cx="2581800" cy="362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700" b="1">
                <a:solidFill>
                  <a:schemeClr val="dk1"/>
                </a:solidFill>
                <a:latin typeface="Alegreya Sans"/>
                <a:ea typeface="Alegreya Sans"/>
                <a:cs typeface="Alegreya Sans"/>
                <a:sym typeface="Alegreya Sans"/>
              </a:rPr>
              <a:t>Финансовые ресурсы</a:t>
            </a:r>
            <a:endParaRPr sz="1700" b="1">
              <a:solidFill>
                <a:schemeClr val="dk1"/>
              </a:solidFill>
              <a:latin typeface="Alegreya Sans"/>
              <a:ea typeface="Alegreya Sans"/>
              <a:cs typeface="Alegreya Sans"/>
              <a:sym typeface="Alegreya Sans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700" b="1">
              <a:solidFill>
                <a:schemeClr val="dk1"/>
              </a:solidFill>
              <a:latin typeface="Alegreya Sans"/>
              <a:ea typeface="Alegreya Sans"/>
              <a:cs typeface="Alegreya Sans"/>
              <a:sym typeface="Alegreya Sans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700" b="1">
              <a:solidFill>
                <a:schemeClr val="dk1"/>
              </a:solidFill>
              <a:latin typeface="Alegreya Sans"/>
              <a:ea typeface="Alegreya Sans"/>
              <a:cs typeface="Alegreya Sans"/>
              <a:sym typeface="Alegreya Sans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900" b="1">
              <a:solidFill>
                <a:schemeClr val="dk1"/>
              </a:solidFill>
              <a:latin typeface="Alegreya Sans"/>
              <a:ea typeface="Alegreya Sans"/>
              <a:cs typeface="Alegreya Sans"/>
              <a:sym typeface="Alegreya Sans"/>
            </a:endParaRPr>
          </a:p>
        </p:txBody>
      </p:sp>
      <p:sp>
        <p:nvSpPr>
          <p:cNvPr id="424" name="Google Shape;424;p21"/>
          <p:cNvSpPr/>
          <p:nvPr/>
        </p:nvSpPr>
        <p:spPr>
          <a:xfrm>
            <a:off x="8950425" y="1547313"/>
            <a:ext cx="2581800" cy="362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700" b="1">
                <a:solidFill>
                  <a:schemeClr val="dk1"/>
                </a:solidFill>
                <a:latin typeface="Alegreya Sans"/>
                <a:ea typeface="Alegreya Sans"/>
                <a:cs typeface="Alegreya Sans"/>
                <a:sym typeface="Alegreya Sans"/>
              </a:rPr>
              <a:t>Человеческие ресурсы </a:t>
            </a:r>
            <a:endParaRPr sz="1700" b="1">
              <a:solidFill>
                <a:schemeClr val="dk1"/>
              </a:solidFill>
              <a:latin typeface="Alegreya Sans"/>
              <a:ea typeface="Alegreya Sans"/>
              <a:cs typeface="Alegreya Sans"/>
              <a:sym typeface="Alegreya Sans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700" b="1">
              <a:solidFill>
                <a:schemeClr val="dk1"/>
              </a:solidFill>
              <a:latin typeface="Alegreya Sans"/>
              <a:ea typeface="Alegreya Sans"/>
              <a:cs typeface="Alegreya Sans"/>
              <a:sym typeface="Alegreya Sans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700" b="1">
              <a:solidFill>
                <a:schemeClr val="dk1"/>
              </a:solidFill>
              <a:latin typeface="Alegreya Sans"/>
              <a:ea typeface="Alegreya Sans"/>
              <a:cs typeface="Alegreya Sans"/>
              <a:sym typeface="Alegreya Sans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900" b="1">
              <a:solidFill>
                <a:schemeClr val="dk1"/>
              </a:solidFill>
              <a:latin typeface="Alegreya Sans"/>
              <a:ea typeface="Alegreya Sans"/>
              <a:cs typeface="Alegreya Sans"/>
              <a:sym typeface="Alegreya Sans"/>
            </a:endParaRPr>
          </a:p>
        </p:txBody>
      </p:sp>
      <p:sp>
        <p:nvSpPr>
          <p:cNvPr id="425" name="Google Shape;425;p21"/>
          <p:cNvSpPr/>
          <p:nvPr/>
        </p:nvSpPr>
        <p:spPr>
          <a:xfrm>
            <a:off x="385125" y="2330350"/>
            <a:ext cx="2772300" cy="4156800"/>
          </a:xfrm>
          <a:prstGeom prst="rect">
            <a:avLst/>
          </a:prstGeom>
          <a:solidFill>
            <a:srgbClr val="BFBFBF">
              <a:alpha val="14510"/>
            </a:srgbClr>
          </a:solidFill>
          <a:ln w="9525" cap="flat" cmpd="sng">
            <a:solidFill>
              <a:schemeClr val="accen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26" name="Google Shape;426;p21"/>
          <p:cNvSpPr/>
          <p:nvPr/>
        </p:nvSpPr>
        <p:spPr>
          <a:xfrm>
            <a:off x="4683925" y="2330350"/>
            <a:ext cx="2772300" cy="4217100"/>
          </a:xfrm>
          <a:prstGeom prst="rect">
            <a:avLst/>
          </a:prstGeom>
          <a:solidFill>
            <a:srgbClr val="BFBFBF">
              <a:alpha val="14510"/>
            </a:srgbClr>
          </a:solidFill>
          <a:ln w="9525" cap="flat" cmpd="sng">
            <a:solidFill>
              <a:schemeClr val="accen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27" name="Google Shape;427;p21"/>
          <p:cNvSpPr/>
          <p:nvPr/>
        </p:nvSpPr>
        <p:spPr>
          <a:xfrm>
            <a:off x="8855175" y="2330325"/>
            <a:ext cx="2772300" cy="4217100"/>
          </a:xfrm>
          <a:prstGeom prst="rect">
            <a:avLst/>
          </a:prstGeom>
          <a:solidFill>
            <a:srgbClr val="BFBFBF">
              <a:alpha val="14510"/>
            </a:srgbClr>
          </a:solidFill>
          <a:ln w="9525" cap="flat" cmpd="sng">
            <a:solidFill>
              <a:schemeClr val="accen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28" name="Google Shape;428;p21"/>
          <p:cNvSpPr/>
          <p:nvPr/>
        </p:nvSpPr>
        <p:spPr>
          <a:xfrm>
            <a:off x="480375" y="2482950"/>
            <a:ext cx="2581800" cy="391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lvl="0"/>
            <a:r>
              <a:rPr lang="ru-RU" sz="1300" dirty="0">
                <a:solidFill>
                  <a:schemeClr val="dk1"/>
                </a:solidFill>
                <a:latin typeface="Alegreya Sans"/>
                <a:ea typeface="Alegreya Sans"/>
                <a:cs typeface="Alegreya Sans"/>
                <a:sym typeface="Alegreya Sans"/>
              </a:rPr>
              <a:t>Гематологический анализатор (Клиника семейной медицины или кафедра клинической лабораторной диагностики)</a:t>
            </a:r>
            <a:br>
              <a:rPr lang="ru-RU" sz="1300" dirty="0">
                <a:solidFill>
                  <a:schemeClr val="dk1"/>
                </a:solidFill>
                <a:latin typeface="Alegreya Sans"/>
                <a:ea typeface="Alegreya Sans"/>
                <a:cs typeface="Alegreya Sans"/>
                <a:sym typeface="Alegreya Sans"/>
              </a:rPr>
            </a:br>
            <a:br>
              <a:rPr lang="ru-RU" sz="1300" dirty="0">
                <a:solidFill>
                  <a:schemeClr val="dk1"/>
                </a:solidFill>
                <a:latin typeface="Alegreya Sans"/>
                <a:ea typeface="Alegreya Sans"/>
                <a:cs typeface="Alegreya Sans"/>
                <a:sym typeface="Alegreya Sans"/>
              </a:rPr>
            </a:br>
            <a:r>
              <a:rPr lang="ru-RU" sz="1300" dirty="0">
                <a:latin typeface="Alegreya Sans" panose="020B0604020202020204" charset="0"/>
              </a:rPr>
              <a:t>Планшетный ридер для ИФА образцов (НЦИЛС)</a:t>
            </a:r>
          </a:p>
          <a:p>
            <a:pPr lvl="0"/>
            <a:endParaRPr lang="ru-RU" sz="1300" dirty="0">
              <a:solidFill>
                <a:schemeClr val="dk1"/>
              </a:solidFill>
              <a:latin typeface="Alegreya Sans" panose="020B0604020202020204" charset="0"/>
              <a:ea typeface="Alegreya Sans"/>
              <a:cs typeface="Alegreya Sans"/>
              <a:sym typeface="Alegreya Sans"/>
            </a:endParaRPr>
          </a:p>
          <a:p>
            <a:pPr lvl="0"/>
            <a:r>
              <a:rPr lang="ru-RU" sz="1300" dirty="0">
                <a:solidFill>
                  <a:schemeClr val="dk1"/>
                </a:solidFill>
                <a:latin typeface="Alegreya Sans" panose="020B0604020202020204" charset="0"/>
                <a:ea typeface="Alegreya Sans"/>
                <a:cs typeface="Alegreya Sans"/>
                <a:sym typeface="Alegreya Sans"/>
              </a:rPr>
              <a:t>Проточный цитометр (договор с внешним ЛПУ / лабораторией)</a:t>
            </a:r>
          </a:p>
          <a:p>
            <a:pPr lvl="0"/>
            <a:endParaRPr lang="ru-RU" sz="1300" dirty="0">
              <a:solidFill>
                <a:schemeClr val="dk1"/>
              </a:solidFill>
              <a:latin typeface="Alegreya Sans" panose="020B0604020202020204" charset="0"/>
              <a:ea typeface="Alegreya Sans"/>
              <a:cs typeface="Alegreya Sans"/>
              <a:sym typeface="Alegreya Sans"/>
            </a:endParaRPr>
          </a:p>
          <a:p>
            <a:pPr lvl="0"/>
            <a:r>
              <a:rPr lang="ru-RU" sz="1300" dirty="0">
                <a:solidFill>
                  <a:schemeClr val="dk1"/>
                </a:solidFill>
                <a:latin typeface="Alegreya Sans" panose="020B0604020202020204" charset="0"/>
                <a:ea typeface="Alegreya Sans"/>
                <a:cs typeface="Alegreya Sans"/>
                <a:sym typeface="Alegreya Sans"/>
              </a:rPr>
              <a:t>Центрифуга с горизонтальным ротором</a:t>
            </a:r>
          </a:p>
          <a:p>
            <a:pPr lvl="0"/>
            <a:endParaRPr lang="ru-RU" sz="1300" dirty="0">
              <a:solidFill>
                <a:schemeClr val="dk1"/>
              </a:solidFill>
              <a:latin typeface="Alegreya Sans" panose="020B0604020202020204" charset="0"/>
              <a:ea typeface="Alegreya Sans"/>
              <a:cs typeface="Alegreya Sans"/>
              <a:sym typeface="Alegreya Sans"/>
            </a:endParaRPr>
          </a:p>
          <a:p>
            <a:pPr lvl="0"/>
            <a:r>
              <a:rPr lang="ru-RU" sz="1300" dirty="0">
                <a:solidFill>
                  <a:schemeClr val="dk1"/>
                </a:solidFill>
                <a:latin typeface="Alegreya Sans" panose="020B0604020202020204" charset="0"/>
                <a:ea typeface="Alegreya Sans"/>
                <a:cs typeface="Alegreya Sans"/>
                <a:sym typeface="Alegreya Sans"/>
              </a:rPr>
              <a:t>Расходные материалы для указанных приборов и для получения ОТП</a:t>
            </a:r>
            <a:endParaRPr sz="1300" dirty="0">
              <a:solidFill>
                <a:schemeClr val="dk1"/>
              </a:solidFill>
              <a:latin typeface="Alegreya Sans" panose="020B0604020202020204" charset="0"/>
              <a:ea typeface="Alegreya Sans"/>
              <a:cs typeface="Alegreya Sans"/>
              <a:sym typeface="Alegreya Sans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00" dirty="0">
              <a:solidFill>
                <a:schemeClr val="dk1"/>
              </a:solidFill>
              <a:latin typeface="Alegreya Sans"/>
              <a:ea typeface="Alegreya Sans"/>
              <a:cs typeface="Alegreya Sans"/>
              <a:sym typeface="Alegreya Sans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00" dirty="0">
              <a:solidFill>
                <a:schemeClr val="dk1"/>
              </a:solidFill>
              <a:latin typeface="Alegreya Sans"/>
              <a:ea typeface="Alegreya Sans"/>
              <a:cs typeface="Alegreya Sans"/>
              <a:sym typeface="Alegreya Sans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500" dirty="0">
              <a:solidFill>
                <a:schemeClr val="dk1"/>
              </a:solidFill>
              <a:latin typeface="Alegreya Sans"/>
              <a:ea typeface="Alegreya Sans"/>
              <a:cs typeface="Alegreya Sans"/>
              <a:sym typeface="Alegreya Sans"/>
            </a:endParaRPr>
          </a:p>
        </p:txBody>
      </p:sp>
      <p:sp>
        <p:nvSpPr>
          <p:cNvPr id="429" name="Google Shape;429;p21"/>
          <p:cNvSpPr/>
          <p:nvPr/>
        </p:nvSpPr>
        <p:spPr>
          <a:xfrm>
            <a:off x="4779175" y="2482950"/>
            <a:ext cx="2581800" cy="391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300" dirty="0">
                <a:solidFill>
                  <a:schemeClr val="dk1"/>
                </a:solidFill>
                <a:latin typeface="Alegreya Sans"/>
                <a:ea typeface="Alegreya Sans"/>
                <a:cs typeface="Alegreya Sans"/>
                <a:sym typeface="Alegreya Sans"/>
              </a:rPr>
              <a:t>Материально-технические ресурсы – 1 540 000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ru-RU" sz="1300" dirty="0">
              <a:solidFill>
                <a:schemeClr val="dk1"/>
              </a:solidFill>
              <a:latin typeface="Alegreya Sans"/>
              <a:ea typeface="Alegreya Sans"/>
              <a:cs typeface="Alegreya Sans"/>
              <a:sym typeface="Alegreya Sans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300" dirty="0">
                <a:solidFill>
                  <a:schemeClr val="dk1"/>
                </a:solidFill>
                <a:latin typeface="Alegreya Sans"/>
                <a:ea typeface="Alegreya Sans"/>
                <a:cs typeface="Alegreya Sans"/>
                <a:sym typeface="Alegreya Sans"/>
              </a:rPr>
              <a:t>Расходы на научное сопровождение работы + страховые взносы – 140 000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00" dirty="0">
              <a:solidFill>
                <a:schemeClr val="dk1"/>
              </a:solidFill>
              <a:latin typeface="Alegreya Sans"/>
              <a:ea typeface="Alegreya Sans"/>
              <a:cs typeface="Alegreya Sans"/>
              <a:sym typeface="Alegreya Sans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300" dirty="0">
                <a:solidFill>
                  <a:schemeClr val="dk1"/>
                </a:solidFill>
                <a:latin typeface="Alegreya Sans"/>
                <a:ea typeface="Alegreya Sans"/>
                <a:cs typeface="Alegreya Sans"/>
                <a:sym typeface="Alegreya Sans"/>
              </a:rPr>
              <a:t>Оплата труда исследователей + страховые взносы – 560 000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ru-RU" sz="1300" dirty="0">
              <a:solidFill>
                <a:schemeClr val="dk1"/>
              </a:solidFill>
              <a:latin typeface="Alegreya Sans"/>
              <a:ea typeface="Alegreya Sans"/>
              <a:cs typeface="Alegreya Sans"/>
              <a:sym typeface="Alegreya Sans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300" dirty="0">
                <a:solidFill>
                  <a:schemeClr val="dk1"/>
                </a:solidFill>
                <a:latin typeface="Alegreya Sans"/>
                <a:ea typeface="Alegreya Sans"/>
                <a:cs typeface="Alegreya Sans"/>
                <a:sym typeface="Alegreya Sans"/>
              </a:rPr>
              <a:t>Общехозяйственные расходы – 560 000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ru-RU" sz="1300" dirty="0">
              <a:solidFill>
                <a:schemeClr val="dk1"/>
              </a:solidFill>
              <a:latin typeface="Alegreya Sans"/>
              <a:ea typeface="Alegreya Sans"/>
              <a:cs typeface="Alegreya Sans"/>
              <a:sym typeface="Alegreya Sans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300" dirty="0">
                <a:solidFill>
                  <a:schemeClr val="dk1"/>
                </a:solidFill>
                <a:latin typeface="Alegreya Sans"/>
                <a:ea typeface="Alegreya Sans"/>
                <a:cs typeface="Alegreya Sans"/>
                <a:sym typeface="Alegreya Sans"/>
              </a:rPr>
              <a:t>Общие затраты – 2 800 000</a:t>
            </a:r>
            <a:endParaRPr sz="1300" dirty="0">
              <a:solidFill>
                <a:schemeClr val="dk1"/>
              </a:solidFill>
              <a:latin typeface="Alegreya Sans"/>
              <a:ea typeface="Alegreya Sans"/>
              <a:cs typeface="Alegreya Sans"/>
              <a:sym typeface="Alegreya Sans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00" dirty="0">
              <a:solidFill>
                <a:schemeClr val="dk1"/>
              </a:solidFill>
              <a:latin typeface="Alegreya Sans"/>
              <a:ea typeface="Alegreya Sans"/>
              <a:cs typeface="Alegreya Sans"/>
              <a:sym typeface="Alegreya Sans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500" dirty="0">
              <a:solidFill>
                <a:schemeClr val="dk1"/>
              </a:solidFill>
              <a:latin typeface="Alegreya Sans"/>
              <a:ea typeface="Alegreya Sans"/>
              <a:cs typeface="Alegreya Sans"/>
              <a:sym typeface="Alegreya Sans"/>
            </a:endParaRPr>
          </a:p>
        </p:txBody>
      </p:sp>
      <p:sp>
        <p:nvSpPr>
          <p:cNvPr id="430" name="Google Shape;430;p21"/>
          <p:cNvSpPr/>
          <p:nvPr/>
        </p:nvSpPr>
        <p:spPr>
          <a:xfrm>
            <a:off x="8950425" y="2482950"/>
            <a:ext cx="2581800" cy="391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lvl="0"/>
            <a:r>
              <a:rPr lang="ru-RU" sz="1300" dirty="0">
                <a:solidFill>
                  <a:schemeClr val="dk1"/>
                </a:solidFill>
                <a:latin typeface="Alegreya Sans"/>
                <a:ea typeface="Alegreya Sans"/>
                <a:cs typeface="Alegreya Sans"/>
                <a:sym typeface="Alegreya Sans"/>
              </a:rPr>
              <a:t>Научный коллектив состоящий из сотрудников кафедры травматологии, ортопедии и ВПХ, кафедры организации фармацевтического дела, фармацевтической технологии и биотехнологии – 4 человека.</a:t>
            </a:r>
          </a:p>
          <a:p>
            <a:pPr lvl="0"/>
            <a:r>
              <a:rPr lang="ru-RU" sz="1300" dirty="0">
                <a:solidFill>
                  <a:schemeClr val="dk1"/>
                </a:solidFill>
                <a:latin typeface="Alegreya Sans"/>
                <a:ea typeface="Alegreya Sans"/>
                <a:cs typeface="Alegreya Sans"/>
                <a:sym typeface="Alegreya Sans"/>
              </a:rPr>
              <a:t>Опционально – сотрудник кафедры клинической лабораторной диагностики. </a:t>
            </a:r>
            <a:endParaRPr sz="1300" dirty="0">
              <a:solidFill>
                <a:schemeClr val="dk1"/>
              </a:solidFill>
              <a:latin typeface="Alegreya Sans"/>
              <a:ea typeface="Alegreya Sans"/>
              <a:cs typeface="Alegreya Sans"/>
              <a:sym typeface="Alegreya Sans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00" dirty="0">
              <a:solidFill>
                <a:schemeClr val="dk1"/>
              </a:solidFill>
              <a:latin typeface="Alegreya Sans"/>
              <a:ea typeface="Alegreya Sans"/>
              <a:cs typeface="Alegreya Sans"/>
              <a:sym typeface="Alegreya Sans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500" dirty="0">
              <a:solidFill>
                <a:schemeClr val="dk1"/>
              </a:solidFill>
              <a:latin typeface="Alegreya Sans"/>
              <a:ea typeface="Alegreya Sans"/>
              <a:cs typeface="Alegreya Sans"/>
              <a:sym typeface="Alegreya Sans"/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2" name="Google Shape;282;p19"/>
          <p:cNvSpPr/>
          <p:nvPr/>
        </p:nvSpPr>
        <p:spPr>
          <a:xfrm>
            <a:off x="8077772" y="8250"/>
            <a:ext cx="41142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83" name="Google Shape;283;p19"/>
          <p:cNvSpPr txBox="1"/>
          <p:nvPr/>
        </p:nvSpPr>
        <p:spPr>
          <a:xfrm>
            <a:off x="396249" y="337975"/>
            <a:ext cx="6999000" cy="4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ru-RU" sz="2400" b="1">
                <a:solidFill>
                  <a:schemeClr val="dk1"/>
                </a:solidFill>
                <a:latin typeface="Playfair Display"/>
                <a:ea typeface="Playfair Display"/>
                <a:cs typeface="Playfair Display"/>
                <a:sym typeface="Playfair Display"/>
              </a:rPr>
              <a:t>ПОТРЕБИТЕЛИ</a:t>
            </a:r>
            <a:endParaRPr sz="2400" b="1" i="0" u="none" strike="noStrike" cap="none">
              <a:solidFill>
                <a:schemeClr val="dk1"/>
              </a:solidFill>
              <a:latin typeface="Playfair Display"/>
              <a:ea typeface="Playfair Display"/>
              <a:cs typeface="Playfair Display"/>
              <a:sym typeface="Playfair Display"/>
            </a:endParaRPr>
          </a:p>
        </p:txBody>
      </p:sp>
      <p:sp>
        <p:nvSpPr>
          <p:cNvPr id="284" name="Google Shape;284;p19"/>
          <p:cNvSpPr/>
          <p:nvPr/>
        </p:nvSpPr>
        <p:spPr>
          <a:xfrm>
            <a:off x="428250" y="812455"/>
            <a:ext cx="3512700" cy="424800"/>
          </a:xfrm>
          <a:prstGeom prst="roundRect">
            <a:avLst>
              <a:gd name="adj" fmla="val 16667"/>
            </a:avLst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285" name="Google Shape;285;p19"/>
          <p:cNvSpPr txBox="1"/>
          <p:nvPr/>
        </p:nvSpPr>
        <p:spPr>
          <a:xfrm>
            <a:off x="384900" y="805325"/>
            <a:ext cx="3599400" cy="3723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ru-RU" b="1" dirty="0">
                <a:solidFill>
                  <a:schemeClr val="lt1"/>
                </a:solidFill>
                <a:latin typeface="Alegreya Sans"/>
                <a:ea typeface="Alegreya Sans"/>
                <a:cs typeface="Alegreya Sans"/>
                <a:sym typeface="Alegreya Sans"/>
              </a:rPr>
              <a:t>Потенциальные потребительские сегменты</a:t>
            </a:r>
            <a:endParaRPr b="1" i="0" u="none" strike="noStrike" cap="none" dirty="0">
              <a:solidFill>
                <a:schemeClr val="lt1"/>
              </a:solidFill>
              <a:latin typeface="Alegreya Sans"/>
              <a:ea typeface="Alegreya Sans"/>
              <a:cs typeface="Alegreya Sans"/>
              <a:sym typeface="Alegreya Sans"/>
            </a:endParaRPr>
          </a:p>
        </p:txBody>
      </p:sp>
      <p:grpSp>
        <p:nvGrpSpPr>
          <p:cNvPr id="286" name="Google Shape;286;p19"/>
          <p:cNvGrpSpPr/>
          <p:nvPr/>
        </p:nvGrpSpPr>
        <p:grpSpPr>
          <a:xfrm rot="5400000">
            <a:off x="10931362" y="5644090"/>
            <a:ext cx="553723" cy="1197835"/>
            <a:chOff x="5936974" y="1934817"/>
            <a:chExt cx="796036" cy="1722017"/>
          </a:xfrm>
        </p:grpSpPr>
        <p:grpSp>
          <p:nvGrpSpPr>
            <p:cNvPr id="287" name="Google Shape;287;p19"/>
            <p:cNvGrpSpPr/>
            <p:nvPr/>
          </p:nvGrpSpPr>
          <p:grpSpPr>
            <a:xfrm>
              <a:off x="5936974" y="1934817"/>
              <a:ext cx="159000" cy="1722017"/>
              <a:chOff x="5936974" y="1934817"/>
              <a:chExt cx="159000" cy="1722017"/>
            </a:xfrm>
          </p:grpSpPr>
          <p:sp>
            <p:nvSpPr>
              <p:cNvPr id="288" name="Google Shape;288;p19"/>
              <p:cNvSpPr/>
              <p:nvPr/>
            </p:nvSpPr>
            <p:spPr>
              <a:xfrm>
                <a:off x="5936974" y="1934817"/>
                <a:ext cx="159000" cy="159000"/>
              </a:xfrm>
              <a:prstGeom prst="ellipse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89" name="Google Shape;289;p19"/>
              <p:cNvSpPr/>
              <p:nvPr/>
            </p:nvSpPr>
            <p:spPr>
              <a:xfrm>
                <a:off x="5936974" y="2247420"/>
                <a:ext cx="159000" cy="159000"/>
              </a:xfrm>
              <a:prstGeom prst="ellipse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90" name="Google Shape;290;p19"/>
              <p:cNvSpPr/>
              <p:nvPr/>
            </p:nvSpPr>
            <p:spPr>
              <a:xfrm>
                <a:off x="5936974" y="2560023"/>
                <a:ext cx="159000" cy="159000"/>
              </a:xfrm>
              <a:prstGeom prst="ellipse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91" name="Google Shape;291;p19"/>
              <p:cNvSpPr/>
              <p:nvPr/>
            </p:nvSpPr>
            <p:spPr>
              <a:xfrm>
                <a:off x="5936974" y="2872625"/>
                <a:ext cx="159000" cy="159000"/>
              </a:xfrm>
              <a:prstGeom prst="ellipse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92" name="Google Shape;292;p19"/>
              <p:cNvSpPr/>
              <p:nvPr/>
            </p:nvSpPr>
            <p:spPr>
              <a:xfrm>
                <a:off x="5936974" y="3185229"/>
                <a:ext cx="159000" cy="159000"/>
              </a:xfrm>
              <a:prstGeom prst="ellipse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93" name="Google Shape;293;p19"/>
              <p:cNvSpPr/>
              <p:nvPr/>
            </p:nvSpPr>
            <p:spPr>
              <a:xfrm>
                <a:off x="5936974" y="3497834"/>
                <a:ext cx="159000" cy="159000"/>
              </a:xfrm>
              <a:prstGeom prst="ellipse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294" name="Google Shape;294;p19"/>
            <p:cNvGrpSpPr/>
            <p:nvPr/>
          </p:nvGrpSpPr>
          <p:grpSpPr>
            <a:xfrm>
              <a:off x="6255492" y="1934817"/>
              <a:ext cx="159000" cy="1722017"/>
              <a:chOff x="6242810" y="1934817"/>
              <a:chExt cx="159000" cy="1722017"/>
            </a:xfrm>
          </p:grpSpPr>
          <p:sp>
            <p:nvSpPr>
              <p:cNvPr id="295" name="Google Shape;295;p19"/>
              <p:cNvSpPr/>
              <p:nvPr/>
            </p:nvSpPr>
            <p:spPr>
              <a:xfrm>
                <a:off x="6242810" y="1934817"/>
                <a:ext cx="159000" cy="159000"/>
              </a:xfrm>
              <a:prstGeom prst="ellipse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96" name="Google Shape;296;p19"/>
              <p:cNvSpPr/>
              <p:nvPr/>
            </p:nvSpPr>
            <p:spPr>
              <a:xfrm>
                <a:off x="6242810" y="2247420"/>
                <a:ext cx="159000" cy="159000"/>
              </a:xfrm>
              <a:prstGeom prst="ellipse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97" name="Google Shape;297;p19"/>
              <p:cNvSpPr/>
              <p:nvPr/>
            </p:nvSpPr>
            <p:spPr>
              <a:xfrm>
                <a:off x="6242810" y="2560023"/>
                <a:ext cx="159000" cy="159000"/>
              </a:xfrm>
              <a:prstGeom prst="ellipse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98" name="Google Shape;298;p19"/>
              <p:cNvSpPr/>
              <p:nvPr/>
            </p:nvSpPr>
            <p:spPr>
              <a:xfrm>
                <a:off x="6242810" y="2872625"/>
                <a:ext cx="159000" cy="159000"/>
              </a:xfrm>
              <a:prstGeom prst="ellipse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99" name="Google Shape;299;p19"/>
              <p:cNvSpPr/>
              <p:nvPr/>
            </p:nvSpPr>
            <p:spPr>
              <a:xfrm>
                <a:off x="6242810" y="3185229"/>
                <a:ext cx="159000" cy="159000"/>
              </a:xfrm>
              <a:prstGeom prst="ellipse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00" name="Google Shape;300;p19"/>
              <p:cNvSpPr/>
              <p:nvPr/>
            </p:nvSpPr>
            <p:spPr>
              <a:xfrm>
                <a:off x="6242810" y="3497834"/>
                <a:ext cx="159000" cy="159000"/>
              </a:xfrm>
              <a:prstGeom prst="ellipse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301" name="Google Shape;301;p19"/>
            <p:cNvGrpSpPr/>
            <p:nvPr/>
          </p:nvGrpSpPr>
          <p:grpSpPr>
            <a:xfrm>
              <a:off x="6574010" y="1934817"/>
              <a:ext cx="159000" cy="1722017"/>
              <a:chOff x="6242810" y="1934817"/>
              <a:chExt cx="159000" cy="1722017"/>
            </a:xfrm>
          </p:grpSpPr>
          <p:sp>
            <p:nvSpPr>
              <p:cNvPr id="302" name="Google Shape;302;p19"/>
              <p:cNvSpPr/>
              <p:nvPr/>
            </p:nvSpPr>
            <p:spPr>
              <a:xfrm>
                <a:off x="6242810" y="1934817"/>
                <a:ext cx="159000" cy="159000"/>
              </a:xfrm>
              <a:prstGeom prst="ellipse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03" name="Google Shape;303;p19"/>
              <p:cNvSpPr/>
              <p:nvPr/>
            </p:nvSpPr>
            <p:spPr>
              <a:xfrm>
                <a:off x="6242810" y="2247420"/>
                <a:ext cx="159000" cy="159000"/>
              </a:xfrm>
              <a:prstGeom prst="ellipse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04" name="Google Shape;304;p19"/>
              <p:cNvSpPr/>
              <p:nvPr/>
            </p:nvSpPr>
            <p:spPr>
              <a:xfrm>
                <a:off x="6242810" y="2560023"/>
                <a:ext cx="159000" cy="159000"/>
              </a:xfrm>
              <a:prstGeom prst="ellipse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05" name="Google Shape;305;p19"/>
              <p:cNvSpPr/>
              <p:nvPr/>
            </p:nvSpPr>
            <p:spPr>
              <a:xfrm>
                <a:off x="6242810" y="2872625"/>
                <a:ext cx="159000" cy="159000"/>
              </a:xfrm>
              <a:prstGeom prst="ellipse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06" name="Google Shape;306;p19"/>
              <p:cNvSpPr/>
              <p:nvPr/>
            </p:nvSpPr>
            <p:spPr>
              <a:xfrm>
                <a:off x="6242810" y="3185229"/>
                <a:ext cx="159000" cy="159000"/>
              </a:xfrm>
              <a:prstGeom prst="ellipse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07" name="Google Shape;307;p19"/>
              <p:cNvSpPr/>
              <p:nvPr/>
            </p:nvSpPr>
            <p:spPr>
              <a:xfrm>
                <a:off x="6242810" y="3497834"/>
                <a:ext cx="159000" cy="159000"/>
              </a:xfrm>
              <a:prstGeom prst="ellipse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sp>
        <p:nvSpPr>
          <p:cNvPr id="308" name="Google Shape;308;p19"/>
          <p:cNvSpPr txBox="1"/>
          <p:nvPr/>
        </p:nvSpPr>
        <p:spPr>
          <a:xfrm>
            <a:off x="11435523" y="113935"/>
            <a:ext cx="658500" cy="24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ru-RU">
                <a:solidFill>
                  <a:srgbClr val="BFBFBF"/>
                </a:solidFill>
                <a:latin typeface="Calibri"/>
                <a:ea typeface="Calibri"/>
                <a:cs typeface="Calibri"/>
                <a:sym typeface="Calibri"/>
              </a:rPr>
              <a:t>8</a:t>
            </a:r>
            <a:endParaRPr sz="1400" b="0" i="0" u="none" strike="noStrike" cap="none">
              <a:solidFill>
                <a:srgbClr val="BFBFB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09" name="Google Shape;309;p19"/>
          <p:cNvSpPr/>
          <p:nvPr/>
        </p:nvSpPr>
        <p:spPr>
          <a:xfrm>
            <a:off x="321420" y="1279756"/>
            <a:ext cx="7649504" cy="558649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700" b="1" dirty="0">
                <a:solidFill>
                  <a:schemeClr val="dk1"/>
                </a:solidFill>
                <a:latin typeface="Alegreya Sans"/>
                <a:ea typeface="Alegreya Sans"/>
                <a:cs typeface="Alegreya Sans"/>
                <a:sym typeface="Alegreya Sans"/>
              </a:rPr>
              <a:t>Ключевые партнеры: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700" dirty="0">
                <a:solidFill>
                  <a:schemeClr val="dk1"/>
                </a:solidFill>
                <a:latin typeface="Alegreya Sans"/>
                <a:ea typeface="Alegreya Sans"/>
                <a:cs typeface="Alegreya Sans"/>
                <a:sym typeface="Alegreya Sans"/>
              </a:rPr>
              <a:t>Отечественные производители медицинских изделий и контейнеров для ОТП-терапии и производители хондропротекторов.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700" b="1" dirty="0">
                <a:solidFill>
                  <a:schemeClr val="dk1"/>
                </a:solidFill>
                <a:latin typeface="Alegreya Sans"/>
                <a:ea typeface="Alegreya Sans"/>
                <a:cs typeface="Alegreya Sans"/>
                <a:sym typeface="Alegreya Sans"/>
              </a:rPr>
              <a:t>Юридические лица – покупатели технологии:</a:t>
            </a:r>
            <a:endParaRPr sz="1700" b="1" dirty="0">
              <a:solidFill>
                <a:schemeClr val="dk1"/>
              </a:solidFill>
              <a:latin typeface="Alegreya Sans"/>
              <a:ea typeface="Alegreya Sans"/>
              <a:cs typeface="Alegreya Sans"/>
              <a:sym typeface="Alegreya Sans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700" i="1" dirty="0">
                <a:solidFill>
                  <a:schemeClr val="dk1"/>
                </a:solidFill>
                <a:latin typeface="Alegreya Sans"/>
                <a:ea typeface="Alegreya Sans"/>
                <a:cs typeface="Alegreya Sans"/>
                <a:sym typeface="Alegreya Sans"/>
              </a:rPr>
              <a:t>Отрасль и категория бизнеса: </a:t>
            </a:r>
            <a:r>
              <a:rPr lang="ru-RU" sz="1700" dirty="0">
                <a:solidFill>
                  <a:schemeClr val="dk1"/>
                </a:solidFill>
                <a:latin typeface="Alegreya Sans"/>
                <a:ea typeface="Alegreya Sans"/>
                <a:cs typeface="Alegreya Sans"/>
                <a:sym typeface="Alegreya Sans"/>
              </a:rPr>
              <a:t>частная и государственная медицина; сегменты высокотехнологичной медицинской помощи в травматологии и ортопедии, ревматологии, спортивной медицине. </a:t>
            </a:r>
            <a:br>
              <a:rPr lang="ru-RU" sz="1700" dirty="0">
                <a:solidFill>
                  <a:schemeClr val="dk1"/>
                </a:solidFill>
                <a:latin typeface="Alegreya Sans"/>
                <a:ea typeface="Alegreya Sans"/>
                <a:cs typeface="Alegreya Sans"/>
                <a:sym typeface="Alegreya Sans"/>
              </a:rPr>
            </a:br>
            <a:r>
              <a:rPr lang="ru-RU" sz="1700" i="1" dirty="0">
                <a:solidFill>
                  <a:schemeClr val="dk1"/>
                </a:solidFill>
                <a:latin typeface="Alegreya Sans"/>
                <a:ea typeface="Alegreya Sans"/>
                <a:cs typeface="Alegreya Sans"/>
                <a:sym typeface="Alegreya Sans"/>
              </a:rPr>
              <a:t>Профиль организаций: </a:t>
            </a:r>
            <a:r>
              <a:rPr lang="ru-RU" sz="1700" dirty="0">
                <a:solidFill>
                  <a:schemeClr val="dk1"/>
                </a:solidFill>
                <a:latin typeface="Alegreya Sans"/>
                <a:ea typeface="Alegreya Sans"/>
                <a:cs typeface="Alegreya Sans"/>
                <a:sym typeface="Alegreya Sans"/>
              </a:rPr>
              <a:t>многопрофильные медицинские центры, центры реабилитационной медицины.</a:t>
            </a:r>
            <a:br>
              <a:rPr lang="ru-RU" sz="1700" dirty="0">
                <a:solidFill>
                  <a:schemeClr val="dk1"/>
                </a:solidFill>
                <a:latin typeface="Alegreya Sans"/>
                <a:ea typeface="Alegreya Sans"/>
                <a:cs typeface="Alegreya Sans"/>
                <a:sym typeface="Alegreya Sans"/>
              </a:rPr>
            </a:br>
            <a:r>
              <a:rPr lang="ru-RU" sz="1700" i="1" dirty="0">
                <a:solidFill>
                  <a:schemeClr val="dk1"/>
                </a:solidFill>
                <a:latin typeface="Alegreya Sans"/>
                <a:ea typeface="Alegreya Sans"/>
                <a:cs typeface="Alegreya Sans"/>
                <a:sym typeface="Alegreya Sans"/>
              </a:rPr>
              <a:t>География:</a:t>
            </a:r>
            <a:r>
              <a:rPr lang="ru-RU" sz="1700" dirty="0">
                <a:solidFill>
                  <a:schemeClr val="dk1"/>
                </a:solidFill>
                <a:latin typeface="Alegreya Sans"/>
                <a:ea typeface="Alegreya Sans"/>
                <a:cs typeface="Alegreya Sans"/>
                <a:sym typeface="Alegreya Sans"/>
              </a:rPr>
              <a:t> крупные города и региональные центры РФ (высокая концентрация платежеспособного спроса на </a:t>
            </a:r>
            <a:r>
              <a:rPr lang="ru-RU" sz="1700" dirty="0" err="1">
                <a:solidFill>
                  <a:schemeClr val="dk1"/>
                </a:solidFill>
                <a:latin typeface="Alegreya Sans"/>
                <a:ea typeface="Alegreya Sans"/>
                <a:cs typeface="Alegreya Sans"/>
                <a:sym typeface="Alegreya Sans"/>
              </a:rPr>
              <a:t>ортобиологию</a:t>
            </a:r>
            <a:r>
              <a:rPr lang="ru-RU" sz="1700" dirty="0">
                <a:solidFill>
                  <a:schemeClr val="dk1"/>
                </a:solidFill>
                <a:latin typeface="Alegreya Sans"/>
                <a:ea typeface="Alegreya Sans"/>
                <a:cs typeface="Alegreya Sans"/>
                <a:sym typeface="Alegreya Sans"/>
              </a:rPr>
              <a:t>).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700" b="1" dirty="0">
                <a:solidFill>
                  <a:schemeClr val="dk1"/>
                </a:solidFill>
                <a:latin typeface="Alegreya Sans"/>
                <a:ea typeface="Alegreya Sans"/>
                <a:cs typeface="Alegreya Sans"/>
                <a:sym typeface="Alegreya Sans"/>
              </a:rPr>
              <a:t>Физические лица - конечные потребители:</a:t>
            </a:r>
            <a:br>
              <a:rPr lang="ru-RU" sz="1700" b="1" dirty="0">
                <a:solidFill>
                  <a:schemeClr val="dk1"/>
                </a:solidFill>
                <a:latin typeface="Alegreya Sans"/>
                <a:ea typeface="Alegreya Sans"/>
                <a:cs typeface="Alegreya Sans"/>
                <a:sym typeface="Alegreya Sans"/>
              </a:rPr>
            </a:br>
            <a:r>
              <a:rPr lang="ru-RU" sz="1700" i="1" dirty="0">
                <a:solidFill>
                  <a:schemeClr val="dk1"/>
                </a:solidFill>
                <a:latin typeface="Alegreya Sans"/>
                <a:ea typeface="Alegreya Sans"/>
                <a:cs typeface="Alegreya Sans"/>
                <a:sym typeface="Alegreya Sans"/>
              </a:rPr>
              <a:t>Демография:</a:t>
            </a:r>
            <a:r>
              <a:rPr lang="ru-RU" sz="1700" dirty="0">
                <a:solidFill>
                  <a:schemeClr val="dk1"/>
                </a:solidFill>
                <a:latin typeface="Alegreya Sans"/>
                <a:ea typeface="Alegreya Sans"/>
                <a:cs typeface="Alegreya Sans"/>
                <a:sym typeface="Alegreya Sans"/>
              </a:rPr>
              <a:t> женщины и мужчины в возрасте 45–70+.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700" i="1" dirty="0">
                <a:solidFill>
                  <a:schemeClr val="dk1"/>
                </a:solidFill>
                <a:latin typeface="Alegreya Sans"/>
                <a:ea typeface="Alegreya Sans"/>
                <a:cs typeface="Alegreya Sans"/>
                <a:sym typeface="Alegreya Sans"/>
              </a:rPr>
              <a:t>Образование и доход:</a:t>
            </a:r>
            <a:r>
              <a:rPr lang="ru-RU" sz="1700" dirty="0">
                <a:solidFill>
                  <a:schemeClr val="dk1"/>
                </a:solidFill>
                <a:latin typeface="Alegreya Sans"/>
                <a:ea typeface="Alegreya Sans"/>
                <a:cs typeface="Alegreya Sans"/>
                <a:sym typeface="Alegreya Sans"/>
              </a:rPr>
              <a:t> среднее специальное и высшее образование. 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700" i="1" dirty="0">
                <a:solidFill>
                  <a:schemeClr val="dk1"/>
                </a:solidFill>
                <a:latin typeface="Alegreya Sans"/>
                <a:ea typeface="Alegreya Sans"/>
                <a:cs typeface="Alegreya Sans"/>
                <a:sym typeface="Alegreya Sans"/>
              </a:rPr>
              <a:t>Уровень дохода:</a:t>
            </a:r>
            <a:r>
              <a:rPr lang="ru-RU" sz="1700" dirty="0">
                <a:solidFill>
                  <a:schemeClr val="dk1"/>
                </a:solidFill>
                <a:latin typeface="Alegreya Sans"/>
                <a:ea typeface="Alegreya Sans"/>
                <a:cs typeface="Alegreya Sans"/>
                <a:sym typeface="Alegreya Sans"/>
              </a:rPr>
              <a:t> «средний» и «выше среднего» (готовые оплачивать локальную малоинвазивную терапию вне рамок ОМС).</a:t>
            </a:r>
            <a:br>
              <a:rPr lang="ru-RU" sz="1700" dirty="0">
                <a:solidFill>
                  <a:schemeClr val="dk1"/>
                </a:solidFill>
                <a:latin typeface="Alegreya Sans"/>
                <a:ea typeface="Alegreya Sans"/>
                <a:cs typeface="Alegreya Sans"/>
                <a:sym typeface="Alegreya Sans"/>
              </a:rPr>
            </a:br>
            <a:r>
              <a:rPr lang="ru-RU" sz="1700" i="1" dirty="0">
                <a:solidFill>
                  <a:schemeClr val="dk1"/>
                </a:solidFill>
                <a:latin typeface="Alegreya Sans"/>
                <a:ea typeface="Alegreya Sans"/>
                <a:cs typeface="Alegreya Sans"/>
                <a:sym typeface="Alegreya Sans"/>
              </a:rPr>
              <a:t>Вкусы и предпочтения:</a:t>
            </a:r>
            <a:r>
              <a:rPr lang="ru-RU" sz="1700" dirty="0">
                <a:solidFill>
                  <a:schemeClr val="dk1"/>
                </a:solidFill>
                <a:latin typeface="Alegreya Sans"/>
                <a:ea typeface="Alegreya Sans"/>
                <a:cs typeface="Alegreya Sans"/>
                <a:sym typeface="Alegreya Sans"/>
              </a:rPr>
              <a:t> ориентированы на активное долголетие, сохранение трудоспособности и локомоторной функции без хирургического вмешательства. Доверяют наукоемким биотехнологиям.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700" i="1" dirty="0">
                <a:solidFill>
                  <a:schemeClr val="dk1"/>
                </a:solidFill>
                <a:latin typeface="Alegreya Sans"/>
                <a:ea typeface="Alegreya Sans"/>
                <a:cs typeface="Alegreya Sans"/>
                <a:sym typeface="Alegreya Sans"/>
              </a:rPr>
              <a:t>Уровень потребления:</a:t>
            </a:r>
            <a:r>
              <a:rPr lang="ru-RU" sz="1700" dirty="0">
                <a:solidFill>
                  <a:schemeClr val="dk1"/>
                </a:solidFill>
                <a:latin typeface="Alegreya Sans"/>
                <a:ea typeface="Alegreya Sans"/>
                <a:cs typeface="Alegreya Sans"/>
                <a:sym typeface="Alegreya Sans"/>
              </a:rPr>
              <a:t> высокий. Регулярно проходят курсы лечения.</a:t>
            </a:r>
            <a:endParaRPr sz="1700" dirty="0">
              <a:solidFill>
                <a:schemeClr val="dk1"/>
              </a:solidFill>
              <a:latin typeface="Alegreya Sans"/>
              <a:ea typeface="Alegreya Sans"/>
              <a:cs typeface="Alegreya Sans"/>
              <a:sym typeface="Alegreya Sans"/>
            </a:endParaRPr>
          </a:p>
        </p:txBody>
      </p:sp>
      <p:pic>
        <p:nvPicPr>
          <p:cNvPr id="310" name="Google Shape;310;p1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431359" y="1542319"/>
            <a:ext cx="3265580" cy="124152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" name="Google Shape;317;p20"/>
          <p:cNvSpPr/>
          <p:nvPr/>
        </p:nvSpPr>
        <p:spPr>
          <a:xfrm>
            <a:off x="0" y="0"/>
            <a:ext cx="4089000" cy="62325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319" name="Google Shape;319;p20"/>
          <p:cNvGrpSpPr/>
          <p:nvPr/>
        </p:nvGrpSpPr>
        <p:grpSpPr>
          <a:xfrm rot="5400000">
            <a:off x="11112573" y="150152"/>
            <a:ext cx="553723" cy="1197835"/>
            <a:chOff x="5936974" y="1934817"/>
            <a:chExt cx="796036" cy="1722017"/>
          </a:xfrm>
        </p:grpSpPr>
        <p:grpSp>
          <p:nvGrpSpPr>
            <p:cNvPr id="320" name="Google Shape;320;p20"/>
            <p:cNvGrpSpPr/>
            <p:nvPr/>
          </p:nvGrpSpPr>
          <p:grpSpPr>
            <a:xfrm>
              <a:off x="5936974" y="1934817"/>
              <a:ext cx="159000" cy="1722017"/>
              <a:chOff x="5936974" y="1934817"/>
              <a:chExt cx="159000" cy="1722017"/>
            </a:xfrm>
          </p:grpSpPr>
          <p:sp>
            <p:nvSpPr>
              <p:cNvPr id="321" name="Google Shape;321;p20"/>
              <p:cNvSpPr/>
              <p:nvPr/>
            </p:nvSpPr>
            <p:spPr>
              <a:xfrm>
                <a:off x="5936974" y="1934817"/>
                <a:ext cx="159000" cy="159000"/>
              </a:xfrm>
              <a:prstGeom prst="ellipse">
                <a:avLst/>
              </a:pr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22" name="Google Shape;322;p20"/>
              <p:cNvSpPr/>
              <p:nvPr/>
            </p:nvSpPr>
            <p:spPr>
              <a:xfrm>
                <a:off x="5936974" y="2247420"/>
                <a:ext cx="159000" cy="159000"/>
              </a:xfrm>
              <a:prstGeom prst="ellipse">
                <a:avLst/>
              </a:pr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23" name="Google Shape;323;p20"/>
              <p:cNvSpPr/>
              <p:nvPr/>
            </p:nvSpPr>
            <p:spPr>
              <a:xfrm>
                <a:off x="5936974" y="2560023"/>
                <a:ext cx="159000" cy="159000"/>
              </a:xfrm>
              <a:prstGeom prst="ellipse">
                <a:avLst/>
              </a:pr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24" name="Google Shape;324;p20"/>
              <p:cNvSpPr/>
              <p:nvPr/>
            </p:nvSpPr>
            <p:spPr>
              <a:xfrm>
                <a:off x="5936974" y="2872625"/>
                <a:ext cx="159000" cy="159000"/>
              </a:xfrm>
              <a:prstGeom prst="ellipse">
                <a:avLst/>
              </a:pr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25" name="Google Shape;325;p20"/>
              <p:cNvSpPr/>
              <p:nvPr/>
            </p:nvSpPr>
            <p:spPr>
              <a:xfrm>
                <a:off x="5936974" y="3185229"/>
                <a:ext cx="159000" cy="159000"/>
              </a:xfrm>
              <a:prstGeom prst="ellipse">
                <a:avLst/>
              </a:pr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26" name="Google Shape;326;p20"/>
              <p:cNvSpPr/>
              <p:nvPr/>
            </p:nvSpPr>
            <p:spPr>
              <a:xfrm>
                <a:off x="5936974" y="3497834"/>
                <a:ext cx="159000" cy="159000"/>
              </a:xfrm>
              <a:prstGeom prst="ellipse">
                <a:avLst/>
              </a:pr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327" name="Google Shape;327;p20"/>
            <p:cNvGrpSpPr/>
            <p:nvPr/>
          </p:nvGrpSpPr>
          <p:grpSpPr>
            <a:xfrm>
              <a:off x="6255492" y="1934817"/>
              <a:ext cx="159000" cy="1722017"/>
              <a:chOff x="6242810" y="1934817"/>
              <a:chExt cx="159000" cy="1722017"/>
            </a:xfrm>
          </p:grpSpPr>
          <p:sp>
            <p:nvSpPr>
              <p:cNvPr id="328" name="Google Shape;328;p20"/>
              <p:cNvSpPr/>
              <p:nvPr/>
            </p:nvSpPr>
            <p:spPr>
              <a:xfrm>
                <a:off x="6242810" y="1934817"/>
                <a:ext cx="159000" cy="159000"/>
              </a:xfrm>
              <a:prstGeom prst="ellipse">
                <a:avLst/>
              </a:pr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29" name="Google Shape;329;p20"/>
              <p:cNvSpPr/>
              <p:nvPr/>
            </p:nvSpPr>
            <p:spPr>
              <a:xfrm>
                <a:off x="6242810" y="2247420"/>
                <a:ext cx="159000" cy="159000"/>
              </a:xfrm>
              <a:prstGeom prst="ellipse">
                <a:avLst/>
              </a:pr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30" name="Google Shape;330;p20"/>
              <p:cNvSpPr/>
              <p:nvPr/>
            </p:nvSpPr>
            <p:spPr>
              <a:xfrm>
                <a:off x="6242810" y="2560023"/>
                <a:ext cx="159000" cy="159000"/>
              </a:xfrm>
              <a:prstGeom prst="ellipse">
                <a:avLst/>
              </a:pr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31" name="Google Shape;331;p20"/>
              <p:cNvSpPr/>
              <p:nvPr/>
            </p:nvSpPr>
            <p:spPr>
              <a:xfrm>
                <a:off x="6242810" y="2872625"/>
                <a:ext cx="159000" cy="159000"/>
              </a:xfrm>
              <a:prstGeom prst="ellipse">
                <a:avLst/>
              </a:pr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32" name="Google Shape;332;p20"/>
              <p:cNvSpPr/>
              <p:nvPr/>
            </p:nvSpPr>
            <p:spPr>
              <a:xfrm>
                <a:off x="6242810" y="3185229"/>
                <a:ext cx="159000" cy="159000"/>
              </a:xfrm>
              <a:prstGeom prst="ellipse">
                <a:avLst/>
              </a:pr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33" name="Google Shape;333;p20"/>
              <p:cNvSpPr/>
              <p:nvPr/>
            </p:nvSpPr>
            <p:spPr>
              <a:xfrm>
                <a:off x="6242810" y="3497834"/>
                <a:ext cx="159000" cy="159000"/>
              </a:xfrm>
              <a:prstGeom prst="ellipse">
                <a:avLst/>
              </a:pr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334" name="Google Shape;334;p20"/>
            <p:cNvGrpSpPr/>
            <p:nvPr/>
          </p:nvGrpSpPr>
          <p:grpSpPr>
            <a:xfrm>
              <a:off x="6574010" y="1934817"/>
              <a:ext cx="159000" cy="1722017"/>
              <a:chOff x="6242810" y="1934817"/>
              <a:chExt cx="159000" cy="1722017"/>
            </a:xfrm>
          </p:grpSpPr>
          <p:sp>
            <p:nvSpPr>
              <p:cNvPr id="335" name="Google Shape;335;p20"/>
              <p:cNvSpPr/>
              <p:nvPr/>
            </p:nvSpPr>
            <p:spPr>
              <a:xfrm>
                <a:off x="6242810" y="1934817"/>
                <a:ext cx="159000" cy="159000"/>
              </a:xfrm>
              <a:prstGeom prst="ellipse">
                <a:avLst/>
              </a:pr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36" name="Google Shape;336;p20"/>
              <p:cNvSpPr/>
              <p:nvPr/>
            </p:nvSpPr>
            <p:spPr>
              <a:xfrm>
                <a:off x="6242810" y="2247420"/>
                <a:ext cx="159000" cy="159000"/>
              </a:xfrm>
              <a:prstGeom prst="ellipse">
                <a:avLst/>
              </a:pr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37" name="Google Shape;337;p20"/>
              <p:cNvSpPr/>
              <p:nvPr/>
            </p:nvSpPr>
            <p:spPr>
              <a:xfrm>
                <a:off x="6242810" y="2560023"/>
                <a:ext cx="159000" cy="159000"/>
              </a:xfrm>
              <a:prstGeom prst="ellipse">
                <a:avLst/>
              </a:pr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38" name="Google Shape;338;p20"/>
              <p:cNvSpPr/>
              <p:nvPr/>
            </p:nvSpPr>
            <p:spPr>
              <a:xfrm>
                <a:off x="6242810" y="2872625"/>
                <a:ext cx="159000" cy="159000"/>
              </a:xfrm>
              <a:prstGeom prst="ellipse">
                <a:avLst/>
              </a:pr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39" name="Google Shape;339;p20"/>
              <p:cNvSpPr/>
              <p:nvPr/>
            </p:nvSpPr>
            <p:spPr>
              <a:xfrm>
                <a:off x="6242810" y="3185229"/>
                <a:ext cx="159000" cy="159000"/>
              </a:xfrm>
              <a:prstGeom prst="ellipse">
                <a:avLst/>
              </a:pr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40" name="Google Shape;340;p20"/>
              <p:cNvSpPr/>
              <p:nvPr/>
            </p:nvSpPr>
            <p:spPr>
              <a:xfrm>
                <a:off x="6242810" y="3497834"/>
                <a:ext cx="159000" cy="159000"/>
              </a:xfrm>
              <a:prstGeom prst="ellipse">
                <a:avLst/>
              </a:pr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sp>
        <p:nvSpPr>
          <p:cNvPr id="341" name="Google Shape;341;p20"/>
          <p:cNvSpPr txBox="1"/>
          <p:nvPr/>
        </p:nvSpPr>
        <p:spPr>
          <a:xfrm>
            <a:off x="4376078" y="108043"/>
            <a:ext cx="5075400" cy="83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ru-RU" sz="2400" b="1" i="0" u="none" strike="noStrike" cap="none" dirty="0">
                <a:solidFill>
                  <a:schemeClr val="dk1"/>
                </a:solidFill>
                <a:latin typeface="Playfair Display"/>
                <a:ea typeface="Playfair Display"/>
                <a:cs typeface="Playfair Display"/>
                <a:sym typeface="Playfair Display"/>
              </a:rPr>
              <a:t>КОНКУРЕНТНЫЕ ПРЕИМУЩЕСТВА</a:t>
            </a:r>
            <a:endParaRPr sz="1800" b="0" i="0" u="none" strike="noStrike" cap="none" dirty="0">
              <a:solidFill>
                <a:schemeClr val="dk1"/>
              </a:solidFill>
              <a:latin typeface="Playfair Display"/>
              <a:ea typeface="Playfair Display"/>
              <a:cs typeface="Playfair Display"/>
              <a:sym typeface="Playfair Display"/>
            </a:endParaRPr>
          </a:p>
        </p:txBody>
      </p:sp>
      <p:grpSp>
        <p:nvGrpSpPr>
          <p:cNvPr id="343" name="Google Shape;343;p20"/>
          <p:cNvGrpSpPr/>
          <p:nvPr/>
        </p:nvGrpSpPr>
        <p:grpSpPr>
          <a:xfrm>
            <a:off x="4376078" y="4454096"/>
            <a:ext cx="553723" cy="1197835"/>
            <a:chOff x="5936974" y="1934817"/>
            <a:chExt cx="796036" cy="1722017"/>
          </a:xfrm>
        </p:grpSpPr>
        <p:grpSp>
          <p:nvGrpSpPr>
            <p:cNvPr id="344" name="Google Shape;344;p20"/>
            <p:cNvGrpSpPr/>
            <p:nvPr/>
          </p:nvGrpSpPr>
          <p:grpSpPr>
            <a:xfrm>
              <a:off x="5936974" y="1934817"/>
              <a:ext cx="159000" cy="1722017"/>
              <a:chOff x="5936974" y="1934817"/>
              <a:chExt cx="159000" cy="1722017"/>
            </a:xfrm>
          </p:grpSpPr>
          <p:sp>
            <p:nvSpPr>
              <p:cNvPr id="345" name="Google Shape;345;p20"/>
              <p:cNvSpPr/>
              <p:nvPr/>
            </p:nvSpPr>
            <p:spPr>
              <a:xfrm>
                <a:off x="5936974" y="1934817"/>
                <a:ext cx="159000" cy="159000"/>
              </a:xfrm>
              <a:prstGeom prst="ellipse">
                <a:avLst/>
              </a:pr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46" name="Google Shape;346;p20"/>
              <p:cNvSpPr/>
              <p:nvPr/>
            </p:nvSpPr>
            <p:spPr>
              <a:xfrm>
                <a:off x="5936974" y="2247420"/>
                <a:ext cx="159000" cy="159000"/>
              </a:xfrm>
              <a:prstGeom prst="ellipse">
                <a:avLst/>
              </a:pr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47" name="Google Shape;347;p20"/>
              <p:cNvSpPr/>
              <p:nvPr/>
            </p:nvSpPr>
            <p:spPr>
              <a:xfrm>
                <a:off x="5936974" y="2560023"/>
                <a:ext cx="159000" cy="159000"/>
              </a:xfrm>
              <a:prstGeom prst="ellipse">
                <a:avLst/>
              </a:pr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48" name="Google Shape;348;p20"/>
              <p:cNvSpPr/>
              <p:nvPr/>
            </p:nvSpPr>
            <p:spPr>
              <a:xfrm>
                <a:off x="5936974" y="2872625"/>
                <a:ext cx="159000" cy="159000"/>
              </a:xfrm>
              <a:prstGeom prst="ellipse">
                <a:avLst/>
              </a:pr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49" name="Google Shape;349;p20"/>
              <p:cNvSpPr/>
              <p:nvPr/>
            </p:nvSpPr>
            <p:spPr>
              <a:xfrm>
                <a:off x="5936974" y="3185229"/>
                <a:ext cx="159000" cy="159000"/>
              </a:xfrm>
              <a:prstGeom prst="ellipse">
                <a:avLst/>
              </a:pr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50" name="Google Shape;350;p20"/>
              <p:cNvSpPr/>
              <p:nvPr/>
            </p:nvSpPr>
            <p:spPr>
              <a:xfrm>
                <a:off x="5936974" y="3497834"/>
                <a:ext cx="159000" cy="159000"/>
              </a:xfrm>
              <a:prstGeom prst="ellipse">
                <a:avLst/>
              </a:pr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351" name="Google Shape;351;p20"/>
            <p:cNvGrpSpPr/>
            <p:nvPr/>
          </p:nvGrpSpPr>
          <p:grpSpPr>
            <a:xfrm>
              <a:off x="6255492" y="1934817"/>
              <a:ext cx="159000" cy="1722017"/>
              <a:chOff x="6242810" y="1934817"/>
              <a:chExt cx="159000" cy="1722017"/>
            </a:xfrm>
          </p:grpSpPr>
          <p:sp>
            <p:nvSpPr>
              <p:cNvPr id="352" name="Google Shape;352;p20"/>
              <p:cNvSpPr/>
              <p:nvPr/>
            </p:nvSpPr>
            <p:spPr>
              <a:xfrm>
                <a:off x="6242810" y="1934817"/>
                <a:ext cx="159000" cy="159000"/>
              </a:xfrm>
              <a:prstGeom prst="ellipse">
                <a:avLst/>
              </a:pr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53" name="Google Shape;353;p20"/>
              <p:cNvSpPr/>
              <p:nvPr/>
            </p:nvSpPr>
            <p:spPr>
              <a:xfrm>
                <a:off x="6242810" y="2247420"/>
                <a:ext cx="159000" cy="159000"/>
              </a:xfrm>
              <a:prstGeom prst="ellipse">
                <a:avLst/>
              </a:pr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54" name="Google Shape;354;p20"/>
              <p:cNvSpPr/>
              <p:nvPr/>
            </p:nvSpPr>
            <p:spPr>
              <a:xfrm>
                <a:off x="6242810" y="2560023"/>
                <a:ext cx="159000" cy="159000"/>
              </a:xfrm>
              <a:prstGeom prst="ellipse">
                <a:avLst/>
              </a:pr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55" name="Google Shape;355;p20"/>
              <p:cNvSpPr/>
              <p:nvPr/>
            </p:nvSpPr>
            <p:spPr>
              <a:xfrm>
                <a:off x="6242810" y="2872625"/>
                <a:ext cx="159000" cy="159000"/>
              </a:xfrm>
              <a:prstGeom prst="ellipse">
                <a:avLst/>
              </a:pr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56" name="Google Shape;356;p20"/>
              <p:cNvSpPr/>
              <p:nvPr/>
            </p:nvSpPr>
            <p:spPr>
              <a:xfrm>
                <a:off x="6242810" y="3185229"/>
                <a:ext cx="159000" cy="159000"/>
              </a:xfrm>
              <a:prstGeom prst="ellipse">
                <a:avLst/>
              </a:pr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57" name="Google Shape;357;p20"/>
              <p:cNvSpPr/>
              <p:nvPr/>
            </p:nvSpPr>
            <p:spPr>
              <a:xfrm>
                <a:off x="6242810" y="3497834"/>
                <a:ext cx="159000" cy="159000"/>
              </a:xfrm>
              <a:prstGeom prst="ellipse">
                <a:avLst/>
              </a:pr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358" name="Google Shape;358;p20"/>
            <p:cNvGrpSpPr/>
            <p:nvPr/>
          </p:nvGrpSpPr>
          <p:grpSpPr>
            <a:xfrm>
              <a:off x="6574010" y="1934817"/>
              <a:ext cx="159000" cy="1722017"/>
              <a:chOff x="6242810" y="1934817"/>
              <a:chExt cx="159000" cy="1722017"/>
            </a:xfrm>
          </p:grpSpPr>
          <p:sp>
            <p:nvSpPr>
              <p:cNvPr id="359" name="Google Shape;359;p20"/>
              <p:cNvSpPr/>
              <p:nvPr/>
            </p:nvSpPr>
            <p:spPr>
              <a:xfrm>
                <a:off x="6242810" y="1934817"/>
                <a:ext cx="159000" cy="159000"/>
              </a:xfrm>
              <a:prstGeom prst="ellipse">
                <a:avLst/>
              </a:pr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60" name="Google Shape;360;p20"/>
              <p:cNvSpPr/>
              <p:nvPr/>
            </p:nvSpPr>
            <p:spPr>
              <a:xfrm>
                <a:off x="6242810" y="2247420"/>
                <a:ext cx="159000" cy="159000"/>
              </a:xfrm>
              <a:prstGeom prst="ellipse">
                <a:avLst/>
              </a:pr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61" name="Google Shape;361;p20"/>
              <p:cNvSpPr/>
              <p:nvPr/>
            </p:nvSpPr>
            <p:spPr>
              <a:xfrm>
                <a:off x="6242810" y="2560023"/>
                <a:ext cx="159000" cy="159000"/>
              </a:xfrm>
              <a:prstGeom prst="ellipse">
                <a:avLst/>
              </a:pr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62" name="Google Shape;362;p20"/>
              <p:cNvSpPr/>
              <p:nvPr/>
            </p:nvSpPr>
            <p:spPr>
              <a:xfrm>
                <a:off x="6242810" y="2872625"/>
                <a:ext cx="159000" cy="159000"/>
              </a:xfrm>
              <a:prstGeom prst="ellipse">
                <a:avLst/>
              </a:pr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63" name="Google Shape;363;p20"/>
              <p:cNvSpPr/>
              <p:nvPr/>
            </p:nvSpPr>
            <p:spPr>
              <a:xfrm>
                <a:off x="6242810" y="3185229"/>
                <a:ext cx="159000" cy="159000"/>
              </a:xfrm>
              <a:prstGeom prst="ellipse">
                <a:avLst/>
              </a:pr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64" name="Google Shape;364;p20"/>
              <p:cNvSpPr/>
              <p:nvPr/>
            </p:nvSpPr>
            <p:spPr>
              <a:xfrm>
                <a:off x="6242810" y="3497834"/>
                <a:ext cx="159000" cy="159000"/>
              </a:xfrm>
              <a:prstGeom prst="ellipse">
                <a:avLst/>
              </a:pr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sp>
        <p:nvSpPr>
          <p:cNvPr id="365" name="Google Shape;365;p20"/>
          <p:cNvSpPr txBox="1"/>
          <p:nvPr/>
        </p:nvSpPr>
        <p:spPr>
          <a:xfrm>
            <a:off x="11435523" y="113935"/>
            <a:ext cx="658500" cy="24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ru-RU">
                <a:solidFill>
                  <a:srgbClr val="BFBFBF"/>
                </a:solidFill>
                <a:latin typeface="Calibri"/>
                <a:ea typeface="Calibri"/>
                <a:cs typeface="Calibri"/>
                <a:sym typeface="Calibri"/>
              </a:rPr>
              <a:t>9</a:t>
            </a:r>
            <a:endParaRPr sz="1400" b="0" i="0" u="none" strike="noStrike" cap="none">
              <a:solidFill>
                <a:srgbClr val="BFBFB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66" name="Google Shape;366;p20"/>
          <p:cNvSpPr txBox="1"/>
          <p:nvPr/>
        </p:nvSpPr>
        <p:spPr>
          <a:xfrm>
            <a:off x="842698" y="2039725"/>
            <a:ext cx="2659500" cy="43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ru-RU" sz="2200" b="1">
                <a:solidFill>
                  <a:schemeClr val="lt1"/>
                </a:solidFill>
                <a:latin typeface="Playfair Display"/>
                <a:ea typeface="Playfair Display"/>
                <a:cs typeface="Playfair Display"/>
                <a:sym typeface="Playfair Display"/>
              </a:rPr>
              <a:t>КОНКУРЕНТЫ</a:t>
            </a:r>
            <a:endParaRPr sz="1600" b="0" i="0" u="none" strike="noStrike" cap="none">
              <a:solidFill>
                <a:schemeClr val="lt1"/>
              </a:solidFill>
              <a:latin typeface="Playfair Display"/>
              <a:ea typeface="Playfair Display"/>
              <a:cs typeface="Playfair Display"/>
              <a:sym typeface="Playfair Display"/>
            </a:endParaRPr>
          </a:p>
        </p:txBody>
      </p:sp>
      <p:sp>
        <p:nvSpPr>
          <p:cNvPr id="367" name="Google Shape;367;p20"/>
          <p:cNvSpPr/>
          <p:nvPr/>
        </p:nvSpPr>
        <p:spPr>
          <a:xfrm>
            <a:off x="300300" y="2732525"/>
            <a:ext cx="3427200" cy="300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1700" dirty="0">
                <a:solidFill>
                  <a:schemeClr val="lt1"/>
                </a:solidFill>
                <a:latin typeface="Alegreya Sans"/>
                <a:ea typeface="Alegreya Sans"/>
                <a:cs typeface="Alegreya Sans"/>
                <a:sym typeface="Alegreya Sans"/>
              </a:rPr>
              <a:t>ExoPrime® (STR Biotechnologies, </a:t>
            </a:r>
            <a:r>
              <a:rPr lang="ru-RU" sz="1700" dirty="0">
                <a:solidFill>
                  <a:schemeClr val="lt1"/>
                </a:solidFill>
                <a:latin typeface="Alegreya Sans"/>
                <a:ea typeface="Alegreya Sans"/>
                <a:cs typeface="Alegreya Sans"/>
                <a:sym typeface="Alegreya Sans"/>
              </a:rPr>
              <a:t>Южная Корея)</a:t>
            </a: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1700" dirty="0">
                <a:solidFill>
                  <a:schemeClr val="lt1"/>
                </a:solidFill>
                <a:latin typeface="Alegreya Sans"/>
                <a:ea typeface="Alegreya Sans"/>
                <a:cs typeface="Alegreya Sans"/>
                <a:sym typeface="Alegreya Sans"/>
              </a:rPr>
              <a:t>DirectEV® (Direct Biologics, </a:t>
            </a:r>
            <a:r>
              <a:rPr lang="ru-RU" sz="1700" dirty="0">
                <a:solidFill>
                  <a:schemeClr val="lt1"/>
                </a:solidFill>
                <a:latin typeface="Alegreya Sans"/>
                <a:ea typeface="Alegreya Sans"/>
                <a:cs typeface="Alegreya Sans"/>
                <a:sym typeface="Alegreya Sans"/>
              </a:rPr>
              <a:t>США) </a:t>
            </a: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1700" dirty="0">
                <a:solidFill>
                  <a:schemeClr val="lt1"/>
                </a:solidFill>
                <a:latin typeface="Alegreya Sans"/>
                <a:ea typeface="Alegreya Sans"/>
                <a:cs typeface="Alegreya Sans"/>
                <a:sym typeface="Alegreya Sans"/>
              </a:rPr>
              <a:t>ExoQuick™ (System Biosciences (SBI), </a:t>
            </a:r>
            <a:r>
              <a:rPr lang="ru-RU" sz="1700" dirty="0">
                <a:solidFill>
                  <a:schemeClr val="lt1"/>
                </a:solidFill>
                <a:latin typeface="Alegreya Sans"/>
                <a:ea typeface="Alegreya Sans"/>
                <a:cs typeface="Alegreya Sans"/>
                <a:sym typeface="Alegreya Sans"/>
              </a:rPr>
              <a:t>США)</a:t>
            </a: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1700" dirty="0">
                <a:solidFill>
                  <a:schemeClr val="lt1"/>
                </a:solidFill>
                <a:latin typeface="Alegreya Sans"/>
                <a:ea typeface="Alegreya Sans"/>
                <a:cs typeface="Alegreya Sans"/>
                <a:sym typeface="Alegreya Sans"/>
              </a:rPr>
              <a:t>MACS® Exosome Isolation Kit (Miltenyi Biotec, </a:t>
            </a:r>
            <a:r>
              <a:rPr lang="ru-RU" sz="1700" dirty="0">
                <a:solidFill>
                  <a:schemeClr val="lt1"/>
                </a:solidFill>
                <a:latin typeface="Alegreya Sans"/>
                <a:ea typeface="Alegreya Sans"/>
                <a:cs typeface="Alegreya Sans"/>
                <a:sym typeface="Alegreya Sans"/>
              </a:rPr>
              <a:t>Германия)</a:t>
            </a: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700" dirty="0">
                <a:solidFill>
                  <a:schemeClr val="lt1"/>
                </a:solidFill>
                <a:latin typeface="Alegreya Sans"/>
                <a:ea typeface="Alegreya Sans"/>
                <a:cs typeface="Alegreya Sans"/>
                <a:sym typeface="Alegreya Sans"/>
              </a:rPr>
              <a:t>Total Exosome Isolation Kit (Invitrogen / </a:t>
            </a:r>
            <a:r>
              <a:rPr lang="en-US" sz="1700" dirty="0" err="1">
                <a:solidFill>
                  <a:schemeClr val="lt1"/>
                </a:solidFill>
                <a:latin typeface="Alegreya Sans"/>
                <a:ea typeface="Alegreya Sans"/>
                <a:cs typeface="Alegreya Sans"/>
                <a:sym typeface="Alegreya Sans"/>
              </a:rPr>
              <a:t>Thermo</a:t>
            </a:r>
            <a:r>
              <a:rPr lang="en-US" sz="1700" dirty="0">
                <a:solidFill>
                  <a:schemeClr val="lt1"/>
                </a:solidFill>
                <a:latin typeface="Alegreya Sans"/>
                <a:ea typeface="Alegreya Sans"/>
                <a:cs typeface="Alegreya Sans"/>
                <a:sym typeface="Alegreya Sans"/>
              </a:rPr>
              <a:t> Fisher Scientific, США)</a:t>
            </a:r>
            <a:br>
              <a:rPr lang="ru-RU" sz="1700" dirty="0">
                <a:solidFill>
                  <a:schemeClr val="lt1"/>
                </a:solidFill>
                <a:latin typeface="Alegreya Sans"/>
                <a:ea typeface="Alegreya Sans"/>
                <a:cs typeface="Alegreya Sans"/>
                <a:sym typeface="Alegreya Sans"/>
              </a:rPr>
            </a:br>
            <a:endParaRPr sz="1700" dirty="0">
              <a:solidFill>
                <a:schemeClr val="lt1"/>
              </a:solidFill>
              <a:latin typeface="Alegreya Sans"/>
              <a:ea typeface="Alegreya Sans"/>
              <a:cs typeface="Alegreya Sans"/>
              <a:sym typeface="Alegreya Sans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700" dirty="0">
              <a:solidFill>
                <a:schemeClr val="lt1"/>
              </a:solidFill>
              <a:latin typeface="Alegreya Sans"/>
              <a:ea typeface="Alegreya Sans"/>
              <a:cs typeface="Alegreya Sans"/>
              <a:sym typeface="Alegreya Sans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700" dirty="0">
              <a:solidFill>
                <a:schemeClr val="lt1"/>
              </a:solidFill>
              <a:latin typeface="Alegreya Sans"/>
              <a:ea typeface="Alegreya Sans"/>
              <a:cs typeface="Alegreya Sans"/>
              <a:sym typeface="Alegreya Sans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900" dirty="0">
              <a:solidFill>
                <a:schemeClr val="lt1"/>
              </a:solidFill>
              <a:latin typeface="Alegreya Sans"/>
              <a:ea typeface="Alegreya Sans"/>
              <a:cs typeface="Alegreya Sans"/>
              <a:sym typeface="Alegreya Sans"/>
            </a:endParaRPr>
          </a:p>
        </p:txBody>
      </p:sp>
      <p:sp>
        <p:nvSpPr>
          <p:cNvPr id="369" name="Google Shape;369;p20"/>
          <p:cNvSpPr/>
          <p:nvPr/>
        </p:nvSpPr>
        <p:spPr>
          <a:xfrm>
            <a:off x="4419693" y="915330"/>
            <a:ext cx="6317400" cy="53885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800" b="1" dirty="0">
                <a:solidFill>
                  <a:schemeClr val="dk1"/>
                </a:solidFill>
                <a:latin typeface="Alegreya Sans"/>
                <a:ea typeface="Alegreya Sans"/>
                <a:cs typeface="Alegreya Sans"/>
                <a:sym typeface="Alegreya Sans"/>
              </a:rPr>
              <a:t>Биологические и клинические преимущества: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800" dirty="0" err="1">
                <a:solidFill>
                  <a:schemeClr val="dk1"/>
                </a:solidFill>
                <a:latin typeface="Alegreya Sans"/>
                <a:ea typeface="Alegreya Sans"/>
                <a:cs typeface="Alegreya Sans"/>
                <a:sym typeface="Alegreya Sans"/>
              </a:rPr>
              <a:t>Аутологичность</a:t>
            </a:r>
            <a:r>
              <a:rPr lang="ru-RU" sz="1800" dirty="0">
                <a:solidFill>
                  <a:schemeClr val="dk1"/>
                </a:solidFill>
                <a:latin typeface="Alegreya Sans"/>
                <a:ea typeface="Alegreya Sans"/>
                <a:cs typeface="Alegreya Sans"/>
                <a:sym typeface="Alegreya Sans"/>
              </a:rPr>
              <a:t> технологии;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800" dirty="0">
                <a:solidFill>
                  <a:schemeClr val="dk1"/>
                </a:solidFill>
                <a:latin typeface="Alegreya Sans"/>
                <a:ea typeface="Alegreya Sans"/>
                <a:cs typeface="Alegreya Sans"/>
                <a:sym typeface="Alegreya Sans"/>
              </a:rPr>
              <a:t>Отсутствие механического повреждения тромбоцитов; 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800" dirty="0">
                <a:solidFill>
                  <a:schemeClr val="dk1"/>
                </a:solidFill>
                <a:latin typeface="Alegreya Sans"/>
                <a:ea typeface="Alegreya Sans"/>
                <a:cs typeface="Alegreya Sans"/>
                <a:sym typeface="Alegreya Sans"/>
              </a:rPr>
              <a:t>Низкая концентрация клеточного </a:t>
            </a:r>
            <a:r>
              <a:rPr lang="ru-RU" sz="1800" dirty="0" err="1">
                <a:solidFill>
                  <a:schemeClr val="dk1"/>
                </a:solidFill>
                <a:latin typeface="Alegreya Sans"/>
                <a:ea typeface="Alegreya Sans"/>
                <a:cs typeface="Alegreya Sans"/>
                <a:sym typeface="Alegreya Sans"/>
              </a:rPr>
              <a:t>дебриса</a:t>
            </a:r>
            <a:r>
              <a:rPr lang="ru-RU" sz="1800" dirty="0">
                <a:solidFill>
                  <a:schemeClr val="dk1"/>
                </a:solidFill>
                <a:latin typeface="Alegreya Sans"/>
                <a:ea typeface="Alegreya Sans"/>
                <a:cs typeface="Alegreya Sans"/>
                <a:sym typeface="Alegreya Sans"/>
              </a:rPr>
              <a:t>;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800" dirty="0">
                <a:solidFill>
                  <a:schemeClr val="dk1"/>
                </a:solidFill>
                <a:latin typeface="Alegreya Sans"/>
                <a:ea typeface="Alegreya Sans"/>
                <a:cs typeface="Alegreya Sans"/>
                <a:sym typeface="Alegreya Sans"/>
              </a:rPr>
              <a:t>Двойная функция хондропротектора при клиническом применении;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ru-RU" sz="1800" b="1" dirty="0">
              <a:solidFill>
                <a:schemeClr val="dk1"/>
              </a:solidFill>
              <a:latin typeface="Alegreya Sans"/>
              <a:ea typeface="Alegreya Sans"/>
              <a:cs typeface="Alegreya Sans"/>
              <a:sym typeface="Alegreya Sans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800" b="1" dirty="0">
                <a:solidFill>
                  <a:schemeClr val="dk1"/>
                </a:solidFill>
                <a:latin typeface="Alegreya Sans"/>
                <a:ea typeface="Alegreya Sans"/>
                <a:cs typeface="Alegreya Sans"/>
                <a:sym typeface="Alegreya Sans"/>
              </a:rPr>
              <a:t>Рыночные и технологические преимущества:</a:t>
            </a:r>
            <a:br>
              <a:rPr lang="ru-RU" sz="1800" dirty="0">
                <a:solidFill>
                  <a:schemeClr val="dk1"/>
                </a:solidFill>
                <a:latin typeface="Alegreya Sans"/>
                <a:ea typeface="Alegreya Sans"/>
                <a:cs typeface="Alegreya Sans"/>
                <a:sym typeface="Alegreya Sans"/>
              </a:rPr>
            </a:br>
            <a:r>
              <a:rPr lang="ru-RU" sz="1800" dirty="0">
                <a:solidFill>
                  <a:schemeClr val="dk1"/>
                </a:solidFill>
                <a:latin typeface="Alegreya Sans"/>
                <a:ea typeface="Alegreya Sans"/>
                <a:cs typeface="Alegreya Sans"/>
                <a:sym typeface="Alegreya Sans"/>
              </a:rPr>
              <a:t>Нет аналогов на отечественном рынке;</a:t>
            </a:r>
            <a:br>
              <a:rPr lang="ru-RU" sz="1800" dirty="0">
                <a:solidFill>
                  <a:schemeClr val="dk1"/>
                </a:solidFill>
                <a:latin typeface="Alegreya Sans"/>
                <a:ea typeface="Alegreya Sans"/>
                <a:cs typeface="Alegreya Sans"/>
                <a:sym typeface="Alegreya Sans"/>
              </a:rPr>
            </a:br>
            <a:r>
              <a:rPr lang="ru-RU" sz="1800" dirty="0">
                <a:solidFill>
                  <a:schemeClr val="dk1"/>
                </a:solidFill>
                <a:latin typeface="Alegreya Sans"/>
                <a:ea typeface="Alegreya Sans"/>
                <a:cs typeface="Alegreya Sans"/>
                <a:sym typeface="Alegreya Sans"/>
              </a:rPr>
              <a:t>Коммерческая и технологическая доступность; </a:t>
            </a:r>
            <a:br>
              <a:rPr lang="ru-RU" sz="1800" dirty="0">
                <a:solidFill>
                  <a:schemeClr val="dk1"/>
                </a:solidFill>
                <a:latin typeface="Alegreya Sans"/>
                <a:ea typeface="Alegreya Sans"/>
                <a:cs typeface="Alegreya Sans"/>
                <a:sym typeface="Alegreya Sans"/>
              </a:rPr>
            </a:br>
            <a:r>
              <a:rPr lang="ru-RU" sz="1800" dirty="0">
                <a:solidFill>
                  <a:schemeClr val="dk1"/>
                </a:solidFill>
                <a:latin typeface="Alegreya Sans"/>
                <a:ea typeface="Alegreya Sans"/>
                <a:cs typeface="Alegreya Sans"/>
                <a:sym typeface="Alegreya Sans"/>
              </a:rPr>
              <a:t>Патентная чистота и защищенность от санкционных рисков.</a:t>
            </a:r>
            <a:br>
              <a:rPr lang="ru-RU" sz="1700" dirty="0">
                <a:solidFill>
                  <a:schemeClr val="dk1"/>
                </a:solidFill>
                <a:latin typeface="Alegreya Sans"/>
                <a:ea typeface="Alegreya Sans"/>
                <a:cs typeface="Alegreya Sans"/>
                <a:sym typeface="Alegreya Sans"/>
              </a:rPr>
            </a:br>
            <a:endParaRPr sz="1700" dirty="0">
              <a:solidFill>
                <a:schemeClr val="dk1"/>
              </a:solidFill>
              <a:latin typeface="Alegreya Sans"/>
              <a:ea typeface="Alegreya Sans"/>
              <a:cs typeface="Alegreya Sans"/>
              <a:sym typeface="Alegreya Sans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700" dirty="0">
              <a:solidFill>
                <a:schemeClr val="dk1"/>
              </a:solidFill>
              <a:latin typeface="Alegreya Sans"/>
              <a:ea typeface="Alegreya Sans"/>
              <a:cs typeface="Alegreya Sans"/>
              <a:sym typeface="Alegreya Sans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700" dirty="0">
              <a:solidFill>
                <a:schemeClr val="dk1"/>
              </a:solidFill>
              <a:latin typeface="Alegreya Sans"/>
              <a:ea typeface="Alegreya Sans"/>
              <a:cs typeface="Alegreya Sans"/>
              <a:sym typeface="Alegreya Sans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900" dirty="0">
              <a:solidFill>
                <a:schemeClr val="dk1"/>
              </a:solidFill>
              <a:latin typeface="Alegreya Sans"/>
              <a:ea typeface="Alegreya Sans"/>
              <a:cs typeface="Alegreya Sans"/>
              <a:sym typeface="Alegreya Sans"/>
            </a:endParaRP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8B224E48-799C-BFC5-EB27-81753AD03EC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48821" y="4150811"/>
            <a:ext cx="7941993" cy="2411913"/>
          </a:xfrm>
          <a:prstGeom prst="rect">
            <a:avLst/>
          </a:prstGeom>
        </p:spPr>
      </p:pic>
      <p:cxnSp>
        <p:nvCxnSpPr>
          <p:cNvPr id="7" name="Прямая со стрелкой 6">
            <a:extLst>
              <a:ext uri="{FF2B5EF4-FFF2-40B4-BE49-F238E27FC236}">
                <a16:creationId xmlns:a16="http://schemas.microsoft.com/office/drawing/2014/main" id="{02030CF5-C12E-F259-1ACB-852BBB62A03F}"/>
              </a:ext>
            </a:extLst>
          </p:cNvPr>
          <p:cNvCxnSpPr/>
          <p:nvPr/>
        </p:nvCxnSpPr>
        <p:spPr>
          <a:xfrm>
            <a:off x="3590925" y="3086100"/>
            <a:ext cx="895753" cy="1181100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6" name="Google Shape;436;p22"/>
          <p:cNvSpPr/>
          <p:nvPr/>
        </p:nvSpPr>
        <p:spPr>
          <a:xfrm>
            <a:off x="-20703" y="3983089"/>
            <a:ext cx="12233400" cy="28749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437" name="Google Shape;437;p2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937288" y="1146875"/>
            <a:ext cx="8291700" cy="3828000"/>
          </a:xfrm>
          <a:prstGeom prst="roundRect">
            <a:avLst>
              <a:gd name="adj" fmla="val 9705"/>
            </a:avLst>
          </a:prstGeom>
          <a:noFill/>
          <a:ln>
            <a:noFill/>
          </a:ln>
        </p:spPr>
      </p:pic>
      <p:sp>
        <p:nvSpPr>
          <p:cNvPr id="438" name="Google Shape;438;p22"/>
          <p:cNvSpPr/>
          <p:nvPr/>
        </p:nvSpPr>
        <p:spPr>
          <a:xfrm>
            <a:off x="6424419" y="4549617"/>
            <a:ext cx="3619500" cy="1569300"/>
          </a:xfrm>
          <a:prstGeom prst="roundRect">
            <a:avLst>
              <a:gd name="adj" fmla="val 11843"/>
            </a:avLst>
          </a:prstGeom>
          <a:solidFill>
            <a:schemeClr val="lt1"/>
          </a:solidFill>
          <a:ln>
            <a:noFill/>
          </a:ln>
          <a:effectLst>
            <a:outerShdw blurRad="1079500" dist="1143000" dir="2700000" sx="80000" sy="80000" algn="tl" rotWithShape="0">
              <a:schemeClr val="dk1">
                <a:alpha val="9411"/>
              </a:scheme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endParaRPr sz="1200" b="0" i="0" u="none" strike="noStrike" cap="none">
              <a:solidFill>
                <a:srgbClr val="3F3F3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39" name="Google Shape;439;p22"/>
          <p:cNvSpPr/>
          <p:nvPr/>
        </p:nvSpPr>
        <p:spPr>
          <a:xfrm>
            <a:off x="2240279" y="4549617"/>
            <a:ext cx="3619500" cy="1569300"/>
          </a:xfrm>
          <a:prstGeom prst="roundRect">
            <a:avLst>
              <a:gd name="adj" fmla="val 11843"/>
            </a:avLst>
          </a:prstGeom>
          <a:solidFill>
            <a:schemeClr val="lt1"/>
          </a:solidFill>
          <a:ln>
            <a:noFill/>
          </a:ln>
          <a:effectLst>
            <a:outerShdw blurRad="1079500" dist="1143000" dir="2700000" sx="80000" sy="80000" algn="tl" rotWithShape="0">
              <a:schemeClr val="dk1">
                <a:alpha val="9411"/>
              </a:scheme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endParaRPr sz="1200" b="0" i="0" u="none" strike="noStrike" cap="none">
              <a:solidFill>
                <a:srgbClr val="3F3F3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40" name="Google Shape;440;p22"/>
          <p:cNvSpPr txBox="1"/>
          <p:nvPr/>
        </p:nvSpPr>
        <p:spPr>
          <a:xfrm>
            <a:off x="3992244" y="397159"/>
            <a:ext cx="4065300" cy="46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ru-RU" sz="2400" b="1" i="0" u="none" strike="noStrike" cap="non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rPr>
              <a:t>КОНТАКТЫ</a:t>
            </a:r>
            <a:endParaRPr sz="18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41" name="Google Shape;441;p22"/>
          <p:cNvSpPr txBox="1"/>
          <p:nvPr/>
        </p:nvSpPr>
        <p:spPr>
          <a:xfrm>
            <a:off x="3023568" y="4674934"/>
            <a:ext cx="2441700" cy="354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ru-RU" sz="1400" b="0" i="0" u="none" strike="noStrike" cap="none" dirty="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Бурка Иван Сергеевич</a:t>
            </a:r>
            <a:endParaRPr sz="1400" b="0" i="0" u="none" strike="noStrike" cap="none" dirty="0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grpSp>
        <p:nvGrpSpPr>
          <p:cNvPr id="442" name="Google Shape;442;p22"/>
          <p:cNvGrpSpPr/>
          <p:nvPr/>
        </p:nvGrpSpPr>
        <p:grpSpPr>
          <a:xfrm>
            <a:off x="2666537" y="4675048"/>
            <a:ext cx="250518" cy="336510"/>
            <a:chOff x="5800725" y="3785989"/>
            <a:chExt cx="277644" cy="354594"/>
          </a:xfrm>
        </p:grpSpPr>
        <p:sp>
          <p:nvSpPr>
            <p:cNvPr id="443" name="Google Shape;443;p22"/>
            <p:cNvSpPr/>
            <p:nvPr/>
          </p:nvSpPr>
          <p:spPr>
            <a:xfrm>
              <a:off x="5901055" y="3896869"/>
              <a:ext cx="10613" cy="15872"/>
            </a:xfrm>
            <a:custGeom>
              <a:avLst/>
              <a:gdLst/>
              <a:ahLst/>
              <a:cxnLst/>
              <a:rect l="l" t="t" r="r" b="b"/>
              <a:pathLst>
                <a:path w="335" h="501" extrusionOk="0">
                  <a:moveTo>
                    <a:pt x="168" y="1"/>
                  </a:moveTo>
                  <a:cubicBezTo>
                    <a:pt x="72" y="1"/>
                    <a:pt x="1" y="72"/>
                    <a:pt x="1" y="167"/>
                  </a:cubicBezTo>
                  <a:lnTo>
                    <a:pt x="1" y="346"/>
                  </a:lnTo>
                  <a:cubicBezTo>
                    <a:pt x="1" y="429"/>
                    <a:pt x="72" y="501"/>
                    <a:pt x="168" y="501"/>
                  </a:cubicBezTo>
                  <a:cubicBezTo>
                    <a:pt x="251" y="501"/>
                    <a:pt x="322" y="429"/>
                    <a:pt x="322" y="346"/>
                  </a:cubicBezTo>
                  <a:lnTo>
                    <a:pt x="322" y="167"/>
                  </a:lnTo>
                  <a:cubicBezTo>
                    <a:pt x="334" y="72"/>
                    <a:pt x="251" y="1"/>
                    <a:pt x="168" y="1"/>
                  </a:cubicBezTo>
                  <a:close/>
                </a:path>
              </a:pathLst>
            </a:custGeom>
            <a:solidFill>
              <a:srgbClr val="094BB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44" name="Google Shape;444;p22"/>
            <p:cNvSpPr/>
            <p:nvPr/>
          </p:nvSpPr>
          <p:spPr>
            <a:xfrm>
              <a:off x="5968217" y="3896869"/>
              <a:ext cx="10201" cy="15872"/>
            </a:xfrm>
            <a:custGeom>
              <a:avLst/>
              <a:gdLst/>
              <a:ahLst/>
              <a:cxnLst/>
              <a:rect l="l" t="t" r="r" b="b"/>
              <a:pathLst>
                <a:path w="322" h="501" extrusionOk="0">
                  <a:moveTo>
                    <a:pt x="155" y="1"/>
                  </a:moveTo>
                  <a:cubicBezTo>
                    <a:pt x="72" y="1"/>
                    <a:pt x="0" y="72"/>
                    <a:pt x="0" y="167"/>
                  </a:cubicBezTo>
                  <a:lnTo>
                    <a:pt x="0" y="346"/>
                  </a:lnTo>
                  <a:cubicBezTo>
                    <a:pt x="0" y="429"/>
                    <a:pt x="72" y="501"/>
                    <a:pt x="155" y="501"/>
                  </a:cubicBezTo>
                  <a:cubicBezTo>
                    <a:pt x="250" y="501"/>
                    <a:pt x="322" y="429"/>
                    <a:pt x="322" y="346"/>
                  </a:cubicBezTo>
                  <a:lnTo>
                    <a:pt x="322" y="167"/>
                  </a:lnTo>
                  <a:cubicBezTo>
                    <a:pt x="322" y="72"/>
                    <a:pt x="250" y="1"/>
                    <a:pt x="155" y="1"/>
                  </a:cubicBezTo>
                  <a:close/>
                </a:path>
              </a:pathLst>
            </a:custGeom>
            <a:solidFill>
              <a:srgbClr val="094BB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45" name="Google Shape;445;p22"/>
            <p:cNvSpPr/>
            <p:nvPr/>
          </p:nvSpPr>
          <p:spPr>
            <a:xfrm>
              <a:off x="5916547" y="3935804"/>
              <a:ext cx="45271" cy="16157"/>
            </a:xfrm>
            <a:custGeom>
              <a:avLst/>
              <a:gdLst/>
              <a:ahLst/>
              <a:cxnLst/>
              <a:rect l="l" t="t" r="r" b="b"/>
              <a:pathLst>
                <a:path w="1429" h="510" extrusionOk="0">
                  <a:moveTo>
                    <a:pt x="188" y="1"/>
                  </a:moveTo>
                  <a:cubicBezTo>
                    <a:pt x="146" y="1"/>
                    <a:pt x="101" y="16"/>
                    <a:pt x="60" y="46"/>
                  </a:cubicBezTo>
                  <a:cubicBezTo>
                    <a:pt x="0" y="105"/>
                    <a:pt x="0" y="212"/>
                    <a:pt x="60" y="284"/>
                  </a:cubicBezTo>
                  <a:cubicBezTo>
                    <a:pt x="214" y="427"/>
                    <a:pt x="453" y="510"/>
                    <a:pt x="703" y="510"/>
                  </a:cubicBezTo>
                  <a:cubicBezTo>
                    <a:pt x="976" y="510"/>
                    <a:pt x="1215" y="427"/>
                    <a:pt x="1345" y="284"/>
                  </a:cubicBezTo>
                  <a:cubicBezTo>
                    <a:pt x="1429" y="212"/>
                    <a:pt x="1429" y="105"/>
                    <a:pt x="1369" y="46"/>
                  </a:cubicBezTo>
                  <a:cubicBezTo>
                    <a:pt x="1340" y="16"/>
                    <a:pt x="1301" y="1"/>
                    <a:pt x="1259" y="1"/>
                  </a:cubicBezTo>
                  <a:cubicBezTo>
                    <a:pt x="1217" y="1"/>
                    <a:pt x="1173" y="16"/>
                    <a:pt x="1131" y="46"/>
                  </a:cubicBezTo>
                  <a:cubicBezTo>
                    <a:pt x="1072" y="105"/>
                    <a:pt x="929" y="188"/>
                    <a:pt x="714" y="188"/>
                  </a:cubicBezTo>
                  <a:cubicBezTo>
                    <a:pt x="512" y="188"/>
                    <a:pt x="357" y="105"/>
                    <a:pt x="298" y="46"/>
                  </a:cubicBezTo>
                  <a:cubicBezTo>
                    <a:pt x="268" y="16"/>
                    <a:pt x="229" y="1"/>
                    <a:pt x="188" y="1"/>
                  </a:cubicBezTo>
                  <a:close/>
                </a:path>
              </a:pathLst>
            </a:custGeom>
            <a:solidFill>
              <a:srgbClr val="094BB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46" name="Google Shape;446;p22"/>
            <p:cNvSpPr/>
            <p:nvPr/>
          </p:nvSpPr>
          <p:spPr>
            <a:xfrm>
              <a:off x="5895416" y="3879888"/>
              <a:ext cx="21891" cy="10233"/>
            </a:xfrm>
            <a:custGeom>
              <a:avLst/>
              <a:gdLst/>
              <a:ahLst/>
              <a:cxnLst/>
              <a:rect l="l" t="t" r="r" b="b"/>
              <a:pathLst>
                <a:path w="691" h="323" extrusionOk="0">
                  <a:moveTo>
                    <a:pt x="167" y="1"/>
                  </a:moveTo>
                  <a:cubicBezTo>
                    <a:pt x="72" y="1"/>
                    <a:pt x="0" y="72"/>
                    <a:pt x="0" y="168"/>
                  </a:cubicBezTo>
                  <a:cubicBezTo>
                    <a:pt x="0" y="251"/>
                    <a:pt x="72" y="322"/>
                    <a:pt x="167" y="322"/>
                  </a:cubicBezTo>
                  <a:lnTo>
                    <a:pt x="524" y="322"/>
                  </a:lnTo>
                  <a:cubicBezTo>
                    <a:pt x="608" y="322"/>
                    <a:pt x="679" y="251"/>
                    <a:pt x="679" y="168"/>
                  </a:cubicBezTo>
                  <a:cubicBezTo>
                    <a:pt x="691" y="72"/>
                    <a:pt x="608" y="1"/>
                    <a:pt x="524" y="1"/>
                  </a:cubicBezTo>
                  <a:close/>
                </a:path>
              </a:pathLst>
            </a:custGeom>
            <a:solidFill>
              <a:srgbClr val="094BB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47" name="Google Shape;447;p22"/>
            <p:cNvSpPr/>
            <p:nvPr/>
          </p:nvSpPr>
          <p:spPr>
            <a:xfrm>
              <a:off x="5961786" y="3879888"/>
              <a:ext cx="21923" cy="10233"/>
            </a:xfrm>
            <a:custGeom>
              <a:avLst/>
              <a:gdLst/>
              <a:ahLst/>
              <a:cxnLst/>
              <a:rect l="l" t="t" r="r" b="b"/>
              <a:pathLst>
                <a:path w="692" h="323" extrusionOk="0">
                  <a:moveTo>
                    <a:pt x="168" y="1"/>
                  </a:moveTo>
                  <a:cubicBezTo>
                    <a:pt x="84" y="1"/>
                    <a:pt x="1" y="72"/>
                    <a:pt x="1" y="168"/>
                  </a:cubicBezTo>
                  <a:cubicBezTo>
                    <a:pt x="1" y="251"/>
                    <a:pt x="84" y="322"/>
                    <a:pt x="168" y="322"/>
                  </a:cubicBezTo>
                  <a:lnTo>
                    <a:pt x="525" y="322"/>
                  </a:lnTo>
                  <a:cubicBezTo>
                    <a:pt x="620" y="322"/>
                    <a:pt x="691" y="251"/>
                    <a:pt x="691" y="168"/>
                  </a:cubicBezTo>
                  <a:cubicBezTo>
                    <a:pt x="691" y="72"/>
                    <a:pt x="620" y="1"/>
                    <a:pt x="525" y="1"/>
                  </a:cubicBezTo>
                  <a:close/>
                </a:path>
              </a:pathLst>
            </a:custGeom>
            <a:solidFill>
              <a:srgbClr val="094BB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48" name="Google Shape;448;p22"/>
            <p:cNvSpPr/>
            <p:nvPr/>
          </p:nvSpPr>
          <p:spPr>
            <a:xfrm>
              <a:off x="5800725" y="3785989"/>
              <a:ext cx="277644" cy="354594"/>
            </a:xfrm>
            <a:custGeom>
              <a:avLst/>
              <a:gdLst/>
              <a:ahLst/>
              <a:cxnLst/>
              <a:rect l="l" t="t" r="r" b="b"/>
              <a:pathLst>
                <a:path w="8764" h="11193" extrusionOk="0">
                  <a:moveTo>
                    <a:pt x="4716" y="310"/>
                  </a:moveTo>
                  <a:cubicBezTo>
                    <a:pt x="5323" y="310"/>
                    <a:pt x="5859" y="572"/>
                    <a:pt x="5978" y="905"/>
                  </a:cubicBezTo>
                  <a:cubicBezTo>
                    <a:pt x="6005" y="979"/>
                    <a:pt x="6062" y="1024"/>
                    <a:pt x="6130" y="1024"/>
                  </a:cubicBezTo>
                  <a:cubicBezTo>
                    <a:pt x="6150" y="1024"/>
                    <a:pt x="6171" y="1020"/>
                    <a:pt x="6192" y="1012"/>
                  </a:cubicBezTo>
                  <a:cubicBezTo>
                    <a:pt x="6275" y="988"/>
                    <a:pt x="6323" y="893"/>
                    <a:pt x="6299" y="810"/>
                  </a:cubicBezTo>
                  <a:cubicBezTo>
                    <a:pt x="6275" y="774"/>
                    <a:pt x="6275" y="750"/>
                    <a:pt x="6264" y="715"/>
                  </a:cubicBezTo>
                  <a:lnTo>
                    <a:pt x="6264" y="715"/>
                  </a:lnTo>
                  <a:cubicBezTo>
                    <a:pt x="6609" y="834"/>
                    <a:pt x="6859" y="1167"/>
                    <a:pt x="6859" y="1548"/>
                  </a:cubicBezTo>
                  <a:lnTo>
                    <a:pt x="6859" y="3322"/>
                  </a:lnTo>
                  <a:lnTo>
                    <a:pt x="6668" y="3322"/>
                  </a:lnTo>
                  <a:cubicBezTo>
                    <a:pt x="6561" y="3322"/>
                    <a:pt x="6478" y="3227"/>
                    <a:pt x="6478" y="3132"/>
                  </a:cubicBezTo>
                  <a:lnTo>
                    <a:pt x="6478" y="2953"/>
                  </a:lnTo>
                  <a:cubicBezTo>
                    <a:pt x="6478" y="2191"/>
                    <a:pt x="5918" y="1619"/>
                    <a:pt x="5894" y="1608"/>
                  </a:cubicBezTo>
                  <a:cubicBezTo>
                    <a:pt x="5858" y="1571"/>
                    <a:pt x="5815" y="1556"/>
                    <a:pt x="5770" y="1556"/>
                  </a:cubicBezTo>
                  <a:cubicBezTo>
                    <a:pt x="5756" y="1556"/>
                    <a:pt x="5742" y="1557"/>
                    <a:pt x="5728" y="1560"/>
                  </a:cubicBezTo>
                  <a:cubicBezTo>
                    <a:pt x="5195" y="1728"/>
                    <a:pt x="4526" y="1884"/>
                    <a:pt x="3873" y="1884"/>
                  </a:cubicBezTo>
                  <a:cubicBezTo>
                    <a:pt x="3418" y="1884"/>
                    <a:pt x="2971" y="1808"/>
                    <a:pt x="2585" y="1608"/>
                  </a:cubicBezTo>
                  <a:cubicBezTo>
                    <a:pt x="2251" y="1441"/>
                    <a:pt x="2049" y="1227"/>
                    <a:pt x="1953" y="1072"/>
                  </a:cubicBezTo>
                  <a:cubicBezTo>
                    <a:pt x="2311" y="988"/>
                    <a:pt x="2573" y="846"/>
                    <a:pt x="2811" y="750"/>
                  </a:cubicBezTo>
                  <a:cubicBezTo>
                    <a:pt x="3347" y="512"/>
                    <a:pt x="3763" y="310"/>
                    <a:pt x="4716" y="310"/>
                  </a:cubicBezTo>
                  <a:close/>
                  <a:moveTo>
                    <a:pt x="2049" y="1679"/>
                  </a:moveTo>
                  <a:cubicBezTo>
                    <a:pt x="2156" y="1762"/>
                    <a:pt x="2275" y="1846"/>
                    <a:pt x="2406" y="1905"/>
                  </a:cubicBezTo>
                  <a:cubicBezTo>
                    <a:pt x="2787" y="2096"/>
                    <a:pt x="3227" y="2203"/>
                    <a:pt x="3716" y="2215"/>
                  </a:cubicBezTo>
                  <a:cubicBezTo>
                    <a:pt x="3770" y="2217"/>
                    <a:pt x="3825" y="2218"/>
                    <a:pt x="3881" y="2218"/>
                  </a:cubicBezTo>
                  <a:cubicBezTo>
                    <a:pt x="4435" y="2218"/>
                    <a:pt x="5056" y="2111"/>
                    <a:pt x="5716" y="1905"/>
                  </a:cubicBezTo>
                  <a:cubicBezTo>
                    <a:pt x="5847" y="2072"/>
                    <a:pt x="6133" y="2453"/>
                    <a:pt x="6133" y="2953"/>
                  </a:cubicBezTo>
                  <a:lnTo>
                    <a:pt x="6133" y="3132"/>
                  </a:lnTo>
                  <a:cubicBezTo>
                    <a:pt x="6133" y="3405"/>
                    <a:pt x="6371" y="3644"/>
                    <a:pt x="6656" y="3644"/>
                  </a:cubicBezTo>
                  <a:lnTo>
                    <a:pt x="6918" y="3644"/>
                  </a:lnTo>
                  <a:cubicBezTo>
                    <a:pt x="6990" y="3644"/>
                    <a:pt x="7073" y="3679"/>
                    <a:pt x="7133" y="3739"/>
                  </a:cubicBezTo>
                  <a:cubicBezTo>
                    <a:pt x="7192" y="3798"/>
                    <a:pt x="7204" y="3870"/>
                    <a:pt x="7204" y="3941"/>
                  </a:cubicBezTo>
                  <a:cubicBezTo>
                    <a:pt x="7192" y="4084"/>
                    <a:pt x="7049" y="4203"/>
                    <a:pt x="6906" y="4203"/>
                  </a:cubicBezTo>
                  <a:lnTo>
                    <a:pt x="6835" y="4203"/>
                  </a:lnTo>
                  <a:lnTo>
                    <a:pt x="6835" y="4179"/>
                  </a:lnTo>
                  <a:cubicBezTo>
                    <a:pt x="6835" y="4096"/>
                    <a:pt x="6752" y="4025"/>
                    <a:pt x="6668" y="4025"/>
                  </a:cubicBezTo>
                  <a:cubicBezTo>
                    <a:pt x="6573" y="4025"/>
                    <a:pt x="6502" y="4096"/>
                    <a:pt x="6502" y="4179"/>
                  </a:cubicBezTo>
                  <a:cubicBezTo>
                    <a:pt x="6502" y="5358"/>
                    <a:pt x="5549" y="6311"/>
                    <a:pt x="4394" y="6311"/>
                  </a:cubicBezTo>
                  <a:cubicBezTo>
                    <a:pt x="3227" y="6311"/>
                    <a:pt x="2275" y="5358"/>
                    <a:pt x="2275" y="4203"/>
                  </a:cubicBezTo>
                  <a:cubicBezTo>
                    <a:pt x="2275" y="4108"/>
                    <a:pt x="2204" y="4036"/>
                    <a:pt x="2108" y="4036"/>
                  </a:cubicBezTo>
                  <a:cubicBezTo>
                    <a:pt x="2025" y="4036"/>
                    <a:pt x="1953" y="4108"/>
                    <a:pt x="1953" y="4203"/>
                  </a:cubicBezTo>
                  <a:lnTo>
                    <a:pt x="1953" y="4215"/>
                  </a:lnTo>
                  <a:lnTo>
                    <a:pt x="1846" y="4215"/>
                  </a:lnTo>
                  <a:cubicBezTo>
                    <a:pt x="1775" y="4215"/>
                    <a:pt x="1692" y="4179"/>
                    <a:pt x="1632" y="4120"/>
                  </a:cubicBezTo>
                  <a:cubicBezTo>
                    <a:pt x="1572" y="4060"/>
                    <a:pt x="1561" y="3989"/>
                    <a:pt x="1561" y="3917"/>
                  </a:cubicBezTo>
                  <a:cubicBezTo>
                    <a:pt x="1572" y="3786"/>
                    <a:pt x="1715" y="3667"/>
                    <a:pt x="1858" y="3667"/>
                  </a:cubicBezTo>
                  <a:lnTo>
                    <a:pt x="2096" y="3667"/>
                  </a:lnTo>
                  <a:cubicBezTo>
                    <a:pt x="2382" y="3667"/>
                    <a:pt x="2620" y="3429"/>
                    <a:pt x="2620" y="3143"/>
                  </a:cubicBezTo>
                  <a:lnTo>
                    <a:pt x="2620" y="2512"/>
                  </a:lnTo>
                  <a:cubicBezTo>
                    <a:pt x="2620" y="2429"/>
                    <a:pt x="2549" y="2346"/>
                    <a:pt x="2454" y="2346"/>
                  </a:cubicBezTo>
                  <a:cubicBezTo>
                    <a:pt x="2370" y="2346"/>
                    <a:pt x="2287" y="2429"/>
                    <a:pt x="2287" y="2512"/>
                  </a:cubicBezTo>
                  <a:lnTo>
                    <a:pt x="2287" y="3143"/>
                  </a:lnTo>
                  <a:cubicBezTo>
                    <a:pt x="2287" y="3251"/>
                    <a:pt x="2204" y="3334"/>
                    <a:pt x="2096" y="3334"/>
                  </a:cubicBezTo>
                  <a:lnTo>
                    <a:pt x="1906" y="3334"/>
                  </a:lnTo>
                  <a:lnTo>
                    <a:pt x="1906" y="2322"/>
                  </a:lnTo>
                  <a:cubicBezTo>
                    <a:pt x="1906" y="1941"/>
                    <a:pt x="2013" y="1762"/>
                    <a:pt x="2049" y="1679"/>
                  </a:cubicBezTo>
                  <a:close/>
                  <a:moveTo>
                    <a:pt x="5478" y="6406"/>
                  </a:moveTo>
                  <a:lnTo>
                    <a:pt x="5478" y="6799"/>
                  </a:lnTo>
                  <a:lnTo>
                    <a:pt x="5442" y="6799"/>
                  </a:lnTo>
                  <a:lnTo>
                    <a:pt x="5132" y="7870"/>
                  </a:lnTo>
                  <a:cubicBezTo>
                    <a:pt x="4906" y="7989"/>
                    <a:pt x="4644" y="8073"/>
                    <a:pt x="4394" y="8073"/>
                  </a:cubicBezTo>
                  <a:cubicBezTo>
                    <a:pt x="4120" y="8073"/>
                    <a:pt x="3870" y="8013"/>
                    <a:pt x="3644" y="7870"/>
                  </a:cubicBezTo>
                  <a:lnTo>
                    <a:pt x="3335" y="6799"/>
                  </a:lnTo>
                  <a:lnTo>
                    <a:pt x="3335" y="6406"/>
                  </a:lnTo>
                  <a:cubicBezTo>
                    <a:pt x="3656" y="6561"/>
                    <a:pt x="4013" y="6644"/>
                    <a:pt x="4406" y="6644"/>
                  </a:cubicBezTo>
                  <a:cubicBezTo>
                    <a:pt x="4787" y="6644"/>
                    <a:pt x="5144" y="6549"/>
                    <a:pt x="5478" y="6406"/>
                  </a:cubicBezTo>
                  <a:close/>
                  <a:moveTo>
                    <a:pt x="2644" y="10156"/>
                  </a:moveTo>
                  <a:lnTo>
                    <a:pt x="2644" y="10871"/>
                  </a:lnTo>
                  <a:lnTo>
                    <a:pt x="1215" y="10871"/>
                  </a:lnTo>
                  <a:lnTo>
                    <a:pt x="1215" y="10156"/>
                  </a:lnTo>
                  <a:lnTo>
                    <a:pt x="1775" y="10156"/>
                  </a:lnTo>
                  <a:lnTo>
                    <a:pt x="1775" y="10168"/>
                  </a:lnTo>
                  <a:cubicBezTo>
                    <a:pt x="1775" y="10251"/>
                    <a:pt x="1846" y="10335"/>
                    <a:pt x="1930" y="10335"/>
                  </a:cubicBezTo>
                  <a:cubicBezTo>
                    <a:pt x="2025" y="10335"/>
                    <a:pt x="2096" y="10251"/>
                    <a:pt x="2096" y="10168"/>
                  </a:cubicBezTo>
                  <a:lnTo>
                    <a:pt x="2096" y="10156"/>
                  </a:lnTo>
                  <a:close/>
                  <a:moveTo>
                    <a:pt x="4728" y="0"/>
                  </a:moveTo>
                  <a:cubicBezTo>
                    <a:pt x="3704" y="0"/>
                    <a:pt x="3227" y="203"/>
                    <a:pt x="2692" y="465"/>
                  </a:cubicBezTo>
                  <a:cubicBezTo>
                    <a:pt x="2394" y="596"/>
                    <a:pt x="2096" y="726"/>
                    <a:pt x="1668" y="846"/>
                  </a:cubicBezTo>
                  <a:cubicBezTo>
                    <a:pt x="1620" y="857"/>
                    <a:pt x="1572" y="893"/>
                    <a:pt x="1561" y="941"/>
                  </a:cubicBezTo>
                  <a:cubicBezTo>
                    <a:pt x="1549" y="977"/>
                    <a:pt x="1549" y="1024"/>
                    <a:pt x="1561" y="1072"/>
                  </a:cubicBezTo>
                  <a:cubicBezTo>
                    <a:pt x="1561" y="1084"/>
                    <a:pt x="1632" y="1250"/>
                    <a:pt x="1834" y="1453"/>
                  </a:cubicBezTo>
                  <a:cubicBezTo>
                    <a:pt x="1751" y="1560"/>
                    <a:pt x="1596" y="1810"/>
                    <a:pt x="1596" y="2322"/>
                  </a:cubicBezTo>
                  <a:lnTo>
                    <a:pt x="1596" y="3393"/>
                  </a:lnTo>
                  <a:cubicBezTo>
                    <a:pt x="1394" y="3477"/>
                    <a:pt x="1263" y="3655"/>
                    <a:pt x="1251" y="3870"/>
                  </a:cubicBezTo>
                  <a:cubicBezTo>
                    <a:pt x="1239" y="4036"/>
                    <a:pt x="1299" y="4215"/>
                    <a:pt x="1394" y="4334"/>
                  </a:cubicBezTo>
                  <a:cubicBezTo>
                    <a:pt x="1513" y="4453"/>
                    <a:pt x="1680" y="4525"/>
                    <a:pt x="1846" y="4525"/>
                  </a:cubicBezTo>
                  <a:lnTo>
                    <a:pt x="1965" y="4525"/>
                  </a:lnTo>
                  <a:cubicBezTo>
                    <a:pt x="2049" y="5203"/>
                    <a:pt x="2442" y="5822"/>
                    <a:pt x="2989" y="6191"/>
                  </a:cubicBezTo>
                  <a:lnTo>
                    <a:pt x="2989" y="6715"/>
                  </a:lnTo>
                  <a:lnTo>
                    <a:pt x="2263" y="7084"/>
                  </a:lnTo>
                  <a:cubicBezTo>
                    <a:pt x="2156" y="7132"/>
                    <a:pt x="2084" y="7227"/>
                    <a:pt x="2073" y="7334"/>
                  </a:cubicBezTo>
                  <a:cubicBezTo>
                    <a:pt x="2049" y="7370"/>
                    <a:pt x="2049" y="7406"/>
                    <a:pt x="2049" y="7442"/>
                  </a:cubicBezTo>
                  <a:lnTo>
                    <a:pt x="858" y="7799"/>
                  </a:lnTo>
                  <a:cubicBezTo>
                    <a:pt x="346" y="7965"/>
                    <a:pt x="1" y="8430"/>
                    <a:pt x="1" y="8954"/>
                  </a:cubicBezTo>
                  <a:lnTo>
                    <a:pt x="1" y="11025"/>
                  </a:lnTo>
                  <a:cubicBezTo>
                    <a:pt x="1" y="11121"/>
                    <a:pt x="72" y="11192"/>
                    <a:pt x="168" y="11192"/>
                  </a:cubicBezTo>
                  <a:cubicBezTo>
                    <a:pt x="251" y="11192"/>
                    <a:pt x="322" y="11121"/>
                    <a:pt x="322" y="11025"/>
                  </a:cubicBezTo>
                  <a:lnTo>
                    <a:pt x="322" y="8954"/>
                  </a:lnTo>
                  <a:cubicBezTo>
                    <a:pt x="322" y="8573"/>
                    <a:pt x="584" y="8227"/>
                    <a:pt x="953" y="8108"/>
                  </a:cubicBezTo>
                  <a:lnTo>
                    <a:pt x="2192" y="7739"/>
                  </a:lnTo>
                  <a:lnTo>
                    <a:pt x="2406" y="8025"/>
                  </a:lnTo>
                  <a:lnTo>
                    <a:pt x="2156" y="8275"/>
                  </a:lnTo>
                  <a:cubicBezTo>
                    <a:pt x="1989" y="8442"/>
                    <a:pt x="1965" y="8680"/>
                    <a:pt x="2073" y="8870"/>
                  </a:cubicBezTo>
                  <a:lnTo>
                    <a:pt x="2549" y="9811"/>
                  </a:lnTo>
                  <a:lnTo>
                    <a:pt x="2096" y="9811"/>
                  </a:lnTo>
                  <a:lnTo>
                    <a:pt x="2096" y="9609"/>
                  </a:lnTo>
                  <a:cubicBezTo>
                    <a:pt x="2096" y="9525"/>
                    <a:pt x="2025" y="9454"/>
                    <a:pt x="1930" y="9454"/>
                  </a:cubicBezTo>
                  <a:cubicBezTo>
                    <a:pt x="1846" y="9454"/>
                    <a:pt x="1775" y="9525"/>
                    <a:pt x="1775" y="9609"/>
                  </a:cubicBezTo>
                  <a:lnTo>
                    <a:pt x="1775" y="9811"/>
                  </a:lnTo>
                  <a:lnTo>
                    <a:pt x="1061" y="9811"/>
                  </a:lnTo>
                  <a:cubicBezTo>
                    <a:pt x="965" y="9811"/>
                    <a:pt x="894" y="9882"/>
                    <a:pt x="894" y="9966"/>
                  </a:cubicBezTo>
                  <a:lnTo>
                    <a:pt x="894" y="11025"/>
                  </a:lnTo>
                  <a:cubicBezTo>
                    <a:pt x="894" y="11121"/>
                    <a:pt x="965" y="11192"/>
                    <a:pt x="1061" y="11192"/>
                  </a:cubicBezTo>
                  <a:lnTo>
                    <a:pt x="2811" y="11192"/>
                  </a:lnTo>
                  <a:cubicBezTo>
                    <a:pt x="2906" y="11192"/>
                    <a:pt x="2977" y="11121"/>
                    <a:pt x="2977" y="11025"/>
                  </a:cubicBezTo>
                  <a:lnTo>
                    <a:pt x="2977" y="10668"/>
                  </a:lnTo>
                  <a:lnTo>
                    <a:pt x="3180" y="11097"/>
                  </a:lnTo>
                  <a:cubicBezTo>
                    <a:pt x="3216" y="11156"/>
                    <a:pt x="3275" y="11192"/>
                    <a:pt x="3335" y="11192"/>
                  </a:cubicBezTo>
                  <a:cubicBezTo>
                    <a:pt x="3358" y="11192"/>
                    <a:pt x="3382" y="11192"/>
                    <a:pt x="3406" y="11180"/>
                  </a:cubicBezTo>
                  <a:cubicBezTo>
                    <a:pt x="3477" y="11133"/>
                    <a:pt x="3525" y="11037"/>
                    <a:pt x="3477" y="10954"/>
                  </a:cubicBezTo>
                  <a:lnTo>
                    <a:pt x="2370" y="8716"/>
                  </a:lnTo>
                  <a:cubicBezTo>
                    <a:pt x="2334" y="8644"/>
                    <a:pt x="2346" y="8561"/>
                    <a:pt x="2394" y="8513"/>
                  </a:cubicBezTo>
                  <a:lnTo>
                    <a:pt x="2739" y="8168"/>
                  </a:lnTo>
                  <a:cubicBezTo>
                    <a:pt x="2799" y="8108"/>
                    <a:pt x="2799" y="8025"/>
                    <a:pt x="2751" y="7965"/>
                  </a:cubicBezTo>
                  <a:lnTo>
                    <a:pt x="2382" y="7477"/>
                  </a:lnTo>
                  <a:cubicBezTo>
                    <a:pt x="2370" y="7454"/>
                    <a:pt x="2370" y="7442"/>
                    <a:pt x="2370" y="7430"/>
                  </a:cubicBezTo>
                  <a:cubicBezTo>
                    <a:pt x="2370" y="7418"/>
                    <a:pt x="2382" y="7394"/>
                    <a:pt x="2394" y="7394"/>
                  </a:cubicBezTo>
                  <a:lnTo>
                    <a:pt x="3037" y="7073"/>
                  </a:lnTo>
                  <a:lnTo>
                    <a:pt x="3501" y="8632"/>
                  </a:lnTo>
                  <a:cubicBezTo>
                    <a:pt x="3522" y="8716"/>
                    <a:pt x="3598" y="8754"/>
                    <a:pt x="3673" y="8754"/>
                  </a:cubicBezTo>
                  <a:cubicBezTo>
                    <a:pt x="3683" y="8754"/>
                    <a:pt x="3693" y="8753"/>
                    <a:pt x="3704" y="8751"/>
                  </a:cubicBezTo>
                  <a:cubicBezTo>
                    <a:pt x="3799" y="8716"/>
                    <a:pt x="3835" y="8632"/>
                    <a:pt x="3823" y="8549"/>
                  </a:cubicBezTo>
                  <a:lnTo>
                    <a:pt x="3751" y="8287"/>
                  </a:lnTo>
                  <a:lnTo>
                    <a:pt x="3751" y="8287"/>
                  </a:lnTo>
                  <a:cubicBezTo>
                    <a:pt x="3954" y="8358"/>
                    <a:pt x="4168" y="8394"/>
                    <a:pt x="4370" y="8394"/>
                  </a:cubicBezTo>
                  <a:cubicBezTo>
                    <a:pt x="4597" y="8394"/>
                    <a:pt x="4811" y="8358"/>
                    <a:pt x="5001" y="8287"/>
                  </a:cubicBezTo>
                  <a:lnTo>
                    <a:pt x="5001" y="8287"/>
                  </a:lnTo>
                  <a:lnTo>
                    <a:pt x="4370" y="10442"/>
                  </a:lnTo>
                  <a:lnTo>
                    <a:pt x="4013" y="9228"/>
                  </a:lnTo>
                  <a:cubicBezTo>
                    <a:pt x="3992" y="9144"/>
                    <a:pt x="3917" y="9106"/>
                    <a:pt x="3842" y="9106"/>
                  </a:cubicBezTo>
                  <a:cubicBezTo>
                    <a:pt x="3832" y="9106"/>
                    <a:pt x="3821" y="9107"/>
                    <a:pt x="3811" y="9108"/>
                  </a:cubicBezTo>
                  <a:cubicBezTo>
                    <a:pt x="3716" y="9120"/>
                    <a:pt x="3680" y="9228"/>
                    <a:pt x="3692" y="9311"/>
                  </a:cubicBezTo>
                  <a:lnTo>
                    <a:pt x="4192" y="11073"/>
                  </a:lnTo>
                  <a:cubicBezTo>
                    <a:pt x="4216" y="11144"/>
                    <a:pt x="4287" y="11192"/>
                    <a:pt x="4359" y="11192"/>
                  </a:cubicBezTo>
                  <a:cubicBezTo>
                    <a:pt x="4430" y="11192"/>
                    <a:pt x="4490" y="11144"/>
                    <a:pt x="4525" y="11073"/>
                  </a:cubicBezTo>
                  <a:lnTo>
                    <a:pt x="5704" y="7049"/>
                  </a:lnTo>
                  <a:lnTo>
                    <a:pt x="6335" y="7382"/>
                  </a:lnTo>
                  <a:lnTo>
                    <a:pt x="6371" y="7406"/>
                  </a:lnTo>
                  <a:cubicBezTo>
                    <a:pt x="6371" y="7430"/>
                    <a:pt x="6371" y="7442"/>
                    <a:pt x="6359" y="7454"/>
                  </a:cubicBezTo>
                  <a:lnTo>
                    <a:pt x="5978" y="7942"/>
                  </a:lnTo>
                  <a:cubicBezTo>
                    <a:pt x="5942" y="8001"/>
                    <a:pt x="5942" y="8108"/>
                    <a:pt x="6002" y="8156"/>
                  </a:cubicBezTo>
                  <a:lnTo>
                    <a:pt x="6335" y="8501"/>
                  </a:lnTo>
                  <a:cubicBezTo>
                    <a:pt x="6395" y="8561"/>
                    <a:pt x="6418" y="8644"/>
                    <a:pt x="6371" y="8704"/>
                  </a:cubicBezTo>
                  <a:lnTo>
                    <a:pt x="5252" y="10942"/>
                  </a:lnTo>
                  <a:cubicBezTo>
                    <a:pt x="5204" y="11013"/>
                    <a:pt x="5240" y="11121"/>
                    <a:pt x="5323" y="11156"/>
                  </a:cubicBezTo>
                  <a:cubicBezTo>
                    <a:pt x="5359" y="11180"/>
                    <a:pt x="5371" y="11180"/>
                    <a:pt x="5406" y="11180"/>
                  </a:cubicBezTo>
                  <a:cubicBezTo>
                    <a:pt x="5466" y="11180"/>
                    <a:pt x="5525" y="11144"/>
                    <a:pt x="5549" y="11085"/>
                  </a:cubicBezTo>
                  <a:lnTo>
                    <a:pt x="6668" y="8858"/>
                  </a:lnTo>
                  <a:cubicBezTo>
                    <a:pt x="6776" y="8656"/>
                    <a:pt x="6728" y="8418"/>
                    <a:pt x="6573" y="8263"/>
                  </a:cubicBezTo>
                  <a:lnTo>
                    <a:pt x="6323" y="8001"/>
                  </a:lnTo>
                  <a:lnTo>
                    <a:pt x="6549" y="7727"/>
                  </a:lnTo>
                  <a:lnTo>
                    <a:pt x="7788" y="8096"/>
                  </a:lnTo>
                  <a:cubicBezTo>
                    <a:pt x="8157" y="8216"/>
                    <a:pt x="8407" y="8561"/>
                    <a:pt x="8407" y="8942"/>
                  </a:cubicBezTo>
                  <a:lnTo>
                    <a:pt x="8407" y="11013"/>
                  </a:lnTo>
                  <a:cubicBezTo>
                    <a:pt x="8407" y="11097"/>
                    <a:pt x="8478" y="11180"/>
                    <a:pt x="8573" y="11180"/>
                  </a:cubicBezTo>
                  <a:cubicBezTo>
                    <a:pt x="8657" y="11180"/>
                    <a:pt x="8740" y="11097"/>
                    <a:pt x="8740" y="11013"/>
                  </a:cubicBezTo>
                  <a:lnTo>
                    <a:pt x="8740" y="8942"/>
                  </a:lnTo>
                  <a:cubicBezTo>
                    <a:pt x="8764" y="8442"/>
                    <a:pt x="8419" y="7965"/>
                    <a:pt x="7907" y="7811"/>
                  </a:cubicBezTo>
                  <a:lnTo>
                    <a:pt x="6716" y="7454"/>
                  </a:lnTo>
                  <a:cubicBezTo>
                    <a:pt x="6716" y="7430"/>
                    <a:pt x="6716" y="7382"/>
                    <a:pt x="6692" y="7358"/>
                  </a:cubicBezTo>
                  <a:cubicBezTo>
                    <a:pt x="6668" y="7251"/>
                    <a:pt x="6597" y="7144"/>
                    <a:pt x="6502" y="7096"/>
                  </a:cubicBezTo>
                  <a:lnTo>
                    <a:pt x="5775" y="6727"/>
                  </a:lnTo>
                  <a:lnTo>
                    <a:pt x="5775" y="6203"/>
                  </a:lnTo>
                  <a:cubicBezTo>
                    <a:pt x="6323" y="5822"/>
                    <a:pt x="6716" y="5227"/>
                    <a:pt x="6799" y="4536"/>
                  </a:cubicBezTo>
                  <a:lnTo>
                    <a:pt x="6906" y="4536"/>
                  </a:lnTo>
                  <a:cubicBezTo>
                    <a:pt x="7228" y="4536"/>
                    <a:pt x="7502" y="4298"/>
                    <a:pt x="7526" y="4001"/>
                  </a:cubicBezTo>
                  <a:cubicBezTo>
                    <a:pt x="7549" y="3834"/>
                    <a:pt x="7490" y="3655"/>
                    <a:pt x="7383" y="3536"/>
                  </a:cubicBezTo>
                  <a:cubicBezTo>
                    <a:pt x="7323" y="3477"/>
                    <a:pt x="7264" y="3441"/>
                    <a:pt x="7192" y="3393"/>
                  </a:cubicBezTo>
                  <a:lnTo>
                    <a:pt x="7192" y="1572"/>
                  </a:lnTo>
                  <a:cubicBezTo>
                    <a:pt x="7192" y="905"/>
                    <a:pt x="6633" y="357"/>
                    <a:pt x="5966" y="357"/>
                  </a:cubicBezTo>
                  <a:lnTo>
                    <a:pt x="5942" y="357"/>
                  </a:lnTo>
                  <a:cubicBezTo>
                    <a:pt x="5644" y="131"/>
                    <a:pt x="5204" y="0"/>
                    <a:pt x="4728" y="0"/>
                  </a:cubicBezTo>
                  <a:close/>
                </a:path>
              </a:pathLst>
            </a:custGeom>
            <a:solidFill>
              <a:srgbClr val="094BB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49" name="Google Shape;449;p22"/>
            <p:cNvSpPr/>
            <p:nvPr/>
          </p:nvSpPr>
          <p:spPr>
            <a:xfrm>
              <a:off x="6012727" y="4085840"/>
              <a:ext cx="37731" cy="37763"/>
            </a:xfrm>
            <a:custGeom>
              <a:avLst/>
              <a:gdLst/>
              <a:ahLst/>
              <a:cxnLst/>
              <a:rect l="l" t="t" r="r" b="b"/>
              <a:pathLst>
                <a:path w="1191" h="1192" extrusionOk="0">
                  <a:moveTo>
                    <a:pt x="595" y="1"/>
                  </a:moveTo>
                  <a:cubicBezTo>
                    <a:pt x="512" y="1"/>
                    <a:pt x="441" y="72"/>
                    <a:pt x="441" y="167"/>
                  </a:cubicBezTo>
                  <a:lnTo>
                    <a:pt x="441" y="429"/>
                  </a:lnTo>
                  <a:lnTo>
                    <a:pt x="167" y="429"/>
                  </a:lnTo>
                  <a:cubicBezTo>
                    <a:pt x="84" y="429"/>
                    <a:pt x="0" y="513"/>
                    <a:pt x="0" y="596"/>
                  </a:cubicBezTo>
                  <a:cubicBezTo>
                    <a:pt x="0" y="691"/>
                    <a:pt x="84" y="763"/>
                    <a:pt x="167" y="763"/>
                  </a:cubicBezTo>
                  <a:lnTo>
                    <a:pt x="441" y="763"/>
                  </a:lnTo>
                  <a:lnTo>
                    <a:pt x="441" y="1025"/>
                  </a:lnTo>
                  <a:cubicBezTo>
                    <a:pt x="441" y="1120"/>
                    <a:pt x="512" y="1191"/>
                    <a:pt x="595" y="1191"/>
                  </a:cubicBezTo>
                  <a:cubicBezTo>
                    <a:pt x="691" y="1191"/>
                    <a:pt x="762" y="1120"/>
                    <a:pt x="762" y="1025"/>
                  </a:cubicBezTo>
                  <a:lnTo>
                    <a:pt x="762" y="763"/>
                  </a:lnTo>
                  <a:lnTo>
                    <a:pt x="1024" y="763"/>
                  </a:lnTo>
                  <a:cubicBezTo>
                    <a:pt x="1119" y="763"/>
                    <a:pt x="1191" y="691"/>
                    <a:pt x="1191" y="596"/>
                  </a:cubicBezTo>
                  <a:cubicBezTo>
                    <a:pt x="1191" y="513"/>
                    <a:pt x="1119" y="429"/>
                    <a:pt x="1024" y="429"/>
                  </a:cubicBezTo>
                  <a:lnTo>
                    <a:pt x="762" y="429"/>
                  </a:lnTo>
                  <a:lnTo>
                    <a:pt x="762" y="167"/>
                  </a:lnTo>
                  <a:cubicBezTo>
                    <a:pt x="762" y="72"/>
                    <a:pt x="691" y="1"/>
                    <a:pt x="595" y="1"/>
                  </a:cubicBezTo>
                  <a:close/>
                </a:path>
              </a:pathLst>
            </a:custGeom>
            <a:solidFill>
              <a:srgbClr val="094BB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450" name="Google Shape;450;p22"/>
          <p:cNvSpPr txBox="1"/>
          <p:nvPr/>
        </p:nvSpPr>
        <p:spPr>
          <a:xfrm>
            <a:off x="3023568" y="5160726"/>
            <a:ext cx="2441700" cy="354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ru-RU" sz="1400" b="0" i="0" u="none" strike="noStrike" cap="none" dirty="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8 999 627 53 86</a:t>
            </a:r>
            <a:endParaRPr sz="1400" b="0" i="0" u="none" strike="noStrike" cap="none" dirty="0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grpSp>
        <p:nvGrpSpPr>
          <p:cNvPr id="451" name="Google Shape;451;p22"/>
          <p:cNvGrpSpPr/>
          <p:nvPr/>
        </p:nvGrpSpPr>
        <p:grpSpPr>
          <a:xfrm>
            <a:off x="2672539" y="5593515"/>
            <a:ext cx="291368" cy="330134"/>
            <a:chOff x="6896644" y="3216007"/>
            <a:chExt cx="322917" cy="347876"/>
          </a:xfrm>
        </p:grpSpPr>
        <p:sp>
          <p:nvSpPr>
            <p:cNvPr id="452" name="Google Shape;452;p22"/>
            <p:cNvSpPr/>
            <p:nvPr/>
          </p:nvSpPr>
          <p:spPr>
            <a:xfrm>
              <a:off x="6896644" y="3216007"/>
              <a:ext cx="301387" cy="347876"/>
            </a:xfrm>
            <a:custGeom>
              <a:avLst/>
              <a:gdLst/>
              <a:ahLst/>
              <a:cxnLst/>
              <a:rect l="l" t="t" r="r" b="b"/>
              <a:pathLst>
                <a:path w="9491" h="10955" extrusionOk="0">
                  <a:moveTo>
                    <a:pt x="5192" y="382"/>
                  </a:moveTo>
                  <a:lnTo>
                    <a:pt x="6490" y="1679"/>
                  </a:lnTo>
                  <a:lnTo>
                    <a:pt x="3906" y="1679"/>
                  </a:lnTo>
                  <a:lnTo>
                    <a:pt x="5192" y="382"/>
                  </a:lnTo>
                  <a:close/>
                  <a:moveTo>
                    <a:pt x="5186" y="1"/>
                  </a:moveTo>
                  <a:cubicBezTo>
                    <a:pt x="5144" y="1"/>
                    <a:pt x="5103" y="13"/>
                    <a:pt x="5073" y="36"/>
                  </a:cubicBezTo>
                  <a:lnTo>
                    <a:pt x="3442" y="1679"/>
                  </a:lnTo>
                  <a:lnTo>
                    <a:pt x="870" y="1679"/>
                  </a:lnTo>
                  <a:cubicBezTo>
                    <a:pt x="775" y="1679"/>
                    <a:pt x="703" y="1751"/>
                    <a:pt x="703" y="1846"/>
                  </a:cubicBezTo>
                  <a:lnTo>
                    <a:pt x="703" y="4501"/>
                  </a:lnTo>
                  <a:lnTo>
                    <a:pt x="168" y="4501"/>
                  </a:lnTo>
                  <a:cubicBezTo>
                    <a:pt x="72" y="4501"/>
                    <a:pt x="1" y="4585"/>
                    <a:pt x="1" y="4668"/>
                  </a:cubicBezTo>
                  <a:lnTo>
                    <a:pt x="1" y="10788"/>
                  </a:lnTo>
                  <a:cubicBezTo>
                    <a:pt x="1" y="10883"/>
                    <a:pt x="72" y="10954"/>
                    <a:pt x="168" y="10954"/>
                  </a:cubicBezTo>
                  <a:lnTo>
                    <a:pt x="1846" y="10954"/>
                  </a:lnTo>
                  <a:cubicBezTo>
                    <a:pt x="1942" y="10954"/>
                    <a:pt x="2013" y="10883"/>
                    <a:pt x="2013" y="10788"/>
                  </a:cubicBezTo>
                  <a:cubicBezTo>
                    <a:pt x="2013" y="10704"/>
                    <a:pt x="1942" y="10621"/>
                    <a:pt x="1846" y="10621"/>
                  </a:cubicBezTo>
                  <a:lnTo>
                    <a:pt x="334" y="10621"/>
                  </a:lnTo>
                  <a:lnTo>
                    <a:pt x="334" y="4989"/>
                  </a:lnTo>
                  <a:lnTo>
                    <a:pt x="1084" y="5537"/>
                  </a:lnTo>
                  <a:cubicBezTo>
                    <a:pt x="1115" y="5554"/>
                    <a:pt x="1147" y="5562"/>
                    <a:pt x="1178" y="5562"/>
                  </a:cubicBezTo>
                  <a:cubicBezTo>
                    <a:pt x="1231" y="5562"/>
                    <a:pt x="1280" y="5539"/>
                    <a:pt x="1311" y="5501"/>
                  </a:cubicBezTo>
                  <a:cubicBezTo>
                    <a:pt x="1358" y="5430"/>
                    <a:pt x="1346" y="5323"/>
                    <a:pt x="1275" y="5287"/>
                  </a:cubicBezTo>
                  <a:lnTo>
                    <a:pt x="1049" y="5096"/>
                  </a:lnTo>
                  <a:lnTo>
                    <a:pt x="1049" y="4692"/>
                  </a:lnTo>
                  <a:lnTo>
                    <a:pt x="1049" y="4668"/>
                  </a:lnTo>
                  <a:lnTo>
                    <a:pt x="1049" y="4656"/>
                  </a:lnTo>
                  <a:lnTo>
                    <a:pt x="1049" y="2013"/>
                  </a:lnTo>
                  <a:lnTo>
                    <a:pt x="9169" y="2013"/>
                  </a:lnTo>
                  <a:lnTo>
                    <a:pt x="9169" y="2620"/>
                  </a:lnTo>
                  <a:cubicBezTo>
                    <a:pt x="9169" y="2703"/>
                    <a:pt x="9240" y="2787"/>
                    <a:pt x="9335" y="2787"/>
                  </a:cubicBezTo>
                  <a:cubicBezTo>
                    <a:pt x="9419" y="2787"/>
                    <a:pt x="9490" y="2703"/>
                    <a:pt x="9490" y="2620"/>
                  </a:cubicBezTo>
                  <a:lnTo>
                    <a:pt x="9490" y="1846"/>
                  </a:lnTo>
                  <a:cubicBezTo>
                    <a:pt x="9466" y="1751"/>
                    <a:pt x="9395" y="1679"/>
                    <a:pt x="9300" y="1679"/>
                  </a:cubicBezTo>
                  <a:lnTo>
                    <a:pt x="6930" y="1679"/>
                  </a:lnTo>
                  <a:lnTo>
                    <a:pt x="5299" y="36"/>
                  </a:lnTo>
                  <a:cubicBezTo>
                    <a:pt x="5269" y="13"/>
                    <a:pt x="5228" y="1"/>
                    <a:pt x="5186" y="1"/>
                  </a:cubicBezTo>
                  <a:close/>
                </a:path>
              </a:pathLst>
            </a:custGeom>
            <a:solidFill>
              <a:srgbClr val="094BB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53" name="Google Shape;453;p22"/>
            <p:cNvSpPr/>
            <p:nvPr/>
          </p:nvSpPr>
          <p:spPr>
            <a:xfrm>
              <a:off x="6954883" y="3306382"/>
              <a:ext cx="42012" cy="41980"/>
            </a:xfrm>
            <a:custGeom>
              <a:avLst/>
              <a:gdLst/>
              <a:ahLst/>
              <a:cxnLst/>
              <a:rect l="l" t="t" r="r" b="b"/>
              <a:pathLst>
                <a:path w="1323" h="1322" extrusionOk="0">
                  <a:moveTo>
                    <a:pt x="1001" y="322"/>
                  </a:moveTo>
                  <a:lnTo>
                    <a:pt x="1001" y="988"/>
                  </a:lnTo>
                  <a:lnTo>
                    <a:pt x="322" y="988"/>
                  </a:lnTo>
                  <a:lnTo>
                    <a:pt x="322" y="322"/>
                  </a:lnTo>
                  <a:close/>
                  <a:moveTo>
                    <a:pt x="167" y="0"/>
                  </a:moveTo>
                  <a:cubicBezTo>
                    <a:pt x="72" y="0"/>
                    <a:pt x="1" y="72"/>
                    <a:pt x="1" y="155"/>
                  </a:cubicBezTo>
                  <a:lnTo>
                    <a:pt x="1" y="1155"/>
                  </a:lnTo>
                  <a:cubicBezTo>
                    <a:pt x="1" y="1250"/>
                    <a:pt x="72" y="1322"/>
                    <a:pt x="167" y="1322"/>
                  </a:cubicBezTo>
                  <a:lnTo>
                    <a:pt x="1155" y="1322"/>
                  </a:lnTo>
                  <a:cubicBezTo>
                    <a:pt x="1251" y="1322"/>
                    <a:pt x="1322" y="1250"/>
                    <a:pt x="1322" y="1155"/>
                  </a:cubicBezTo>
                  <a:lnTo>
                    <a:pt x="1322" y="155"/>
                  </a:lnTo>
                  <a:cubicBezTo>
                    <a:pt x="1310" y="72"/>
                    <a:pt x="1239" y="0"/>
                    <a:pt x="1155" y="0"/>
                  </a:cubicBezTo>
                  <a:close/>
                </a:path>
              </a:pathLst>
            </a:custGeom>
            <a:solidFill>
              <a:srgbClr val="094BB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54" name="Google Shape;454;p22"/>
            <p:cNvSpPr/>
            <p:nvPr/>
          </p:nvSpPr>
          <p:spPr>
            <a:xfrm>
              <a:off x="7013122" y="3306382"/>
              <a:ext cx="32168" cy="10225"/>
            </a:xfrm>
            <a:custGeom>
              <a:avLst/>
              <a:gdLst/>
              <a:ahLst/>
              <a:cxnLst/>
              <a:rect l="l" t="t" r="r" b="b"/>
              <a:pathLst>
                <a:path w="1013" h="322" extrusionOk="0">
                  <a:moveTo>
                    <a:pt x="155" y="0"/>
                  </a:moveTo>
                  <a:cubicBezTo>
                    <a:pt x="72" y="0"/>
                    <a:pt x="0" y="72"/>
                    <a:pt x="0" y="155"/>
                  </a:cubicBezTo>
                  <a:cubicBezTo>
                    <a:pt x="0" y="250"/>
                    <a:pt x="72" y="322"/>
                    <a:pt x="155" y="322"/>
                  </a:cubicBezTo>
                  <a:lnTo>
                    <a:pt x="845" y="322"/>
                  </a:lnTo>
                  <a:cubicBezTo>
                    <a:pt x="929" y="322"/>
                    <a:pt x="1012" y="250"/>
                    <a:pt x="1012" y="155"/>
                  </a:cubicBezTo>
                  <a:cubicBezTo>
                    <a:pt x="1012" y="72"/>
                    <a:pt x="929" y="0"/>
                    <a:pt x="845" y="0"/>
                  </a:cubicBezTo>
                  <a:close/>
                </a:path>
              </a:pathLst>
            </a:custGeom>
            <a:solidFill>
              <a:srgbClr val="094BB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55" name="Google Shape;455;p22"/>
            <p:cNvSpPr/>
            <p:nvPr/>
          </p:nvSpPr>
          <p:spPr>
            <a:xfrm>
              <a:off x="7013471" y="3333596"/>
              <a:ext cx="105903" cy="10606"/>
            </a:xfrm>
            <a:custGeom>
              <a:avLst/>
              <a:gdLst/>
              <a:ahLst/>
              <a:cxnLst/>
              <a:rect l="l" t="t" r="r" b="b"/>
              <a:pathLst>
                <a:path w="3335" h="334" extrusionOk="0">
                  <a:moveTo>
                    <a:pt x="168" y="0"/>
                  </a:moveTo>
                  <a:cubicBezTo>
                    <a:pt x="72" y="0"/>
                    <a:pt x="1" y="72"/>
                    <a:pt x="1" y="167"/>
                  </a:cubicBezTo>
                  <a:cubicBezTo>
                    <a:pt x="1" y="250"/>
                    <a:pt x="72" y="334"/>
                    <a:pt x="168" y="334"/>
                  </a:cubicBezTo>
                  <a:lnTo>
                    <a:pt x="3168" y="334"/>
                  </a:lnTo>
                  <a:cubicBezTo>
                    <a:pt x="3251" y="334"/>
                    <a:pt x="3335" y="250"/>
                    <a:pt x="3335" y="167"/>
                  </a:cubicBezTo>
                  <a:cubicBezTo>
                    <a:pt x="3335" y="60"/>
                    <a:pt x="3263" y="0"/>
                    <a:pt x="3168" y="0"/>
                  </a:cubicBezTo>
                  <a:close/>
                </a:path>
              </a:pathLst>
            </a:custGeom>
            <a:solidFill>
              <a:srgbClr val="094BB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56" name="Google Shape;456;p22"/>
            <p:cNvSpPr/>
            <p:nvPr/>
          </p:nvSpPr>
          <p:spPr>
            <a:xfrm>
              <a:off x="6966982" y="3375576"/>
              <a:ext cx="63923" cy="10606"/>
            </a:xfrm>
            <a:custGeom>
              <a:avLst/>
              <a:gdLst/>
              <a:ahLst/>
              <a:cxnLst/>
              <a:rect l="l" t="t" r="r" b="b"/>
              <a:pathLst>
                <a:path w="2013" h="334" extrusionOk="0">
                  <a:moveTo>
                    <a:pt x="167" y="0"/>
                  </a:moveTo>
                  <a:cubicBezTo>
                    <a:pt x="84" y="0"/>
                    <a:pt x="1" y="71"/>
                    <a:pt x="1" y="167"/>
                  </a:cubicBezTo>
                  <a:cubicBezTo>
                    <a:pt x="1" y="262"/>
                    <a:pt x="84" y="333"/>
                    <a:pt x="167" y="333"/>
                  </a:cubicBezTo>
                  <a:lnTo>
                    <a:pt x="1846" y="333"/>
                  </a:lnTo>
                  <a:cubicBezTo>
                    <a:pt x="1941" y="333"/>
                    <a:pt x="2013" y="262"/>
                    <a:pt x="2013" y="167"/>
                  </a:cubicBezTo>
                  <a:cubicBezTo>
                    <a:pt x="2013" y="71"/>
                    <a:pt x="1941" y="0"/>
                    <a:pt x="1846" y="0"/>
                  </a:cubicBezTo>
                  <a:close/>
                </a:path>
              </a:pathLst>
            </a:custGeom>
            <a:solidFill>
              <a:srgbClr val="094BB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57" name="Google Shape;457;p22"/>
            <p:cNvSpPr/>
            <p:nvPr/>
          </p:nvSpPr>
          <p:spPr>
            <a:xfrm>
              <a:off x="6928781" y="3524157"/>
              <a:ext cx="52237" cy="10225"/>
            </a:xfrm>
            <a:custGeom>
              <a:avLst/>
              <a:gdLst/>
              <a:ahLst/>
              <a:cxnLst/>
              <a:rect l="l" t="t" r="r" b="b"/>
              <a:pathLst>
                <a:path w="1645" h="322" extrusionOk="0">
                  <a:moveTo>
                    <a:pt x="168" y="0"/>
                  </a:moveTo>
                  <a:cubicBezTo>
                    <a:pt x="72" y="0"/>
                    <a:pt x="1" y="72"/>
                    <a:pt x="1" y="167"/>
                  </a:cubicBezTo>
                  <a:cubicBezTo>
                    <a:pt x="1" y="250"/>
                    <a:pt x="72" y="322"/>
                    <a:pt x="168" y="322"/>
                  </a:cubicBezTo>
                  <a:lnTo>
                    <a:pt x="1477" y="322"/>
                  </a:lnTo>
                  <a:cubicBezTo>
                    <a:pt x="1561" y="322"/>
                    <a:pt x="1644" y="250"/>
                    <a:pt x="1644" y="167"/>
                  </a:cubicBezTo>
                  <a:cubicBezTo>
                    <a:pt x="1644" y="72"/>
                    <a:pt x="1561" y="0"/>
                    <a:pt x="1477" y="0"/>
                  </a:cubicBezTo>
                  <a:close/>
                </a:path>
              </a:pathLst>
            </a:custGeom>
            <a:solidFill>
              <a:srgbClr val="094BB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58" name="Google Shape;458;p22"/>
            <p:cNvSpPr/>
            <p:nvPr/>
          </p:nvSpPr>
          <p:spPr>
            <a:xfrm>
              <a:off x="6945420" y="3314701"/>
              <a:ext cx="274141" cy="248800"/>
            </a:xfrm>
            <a:custGeom>
              <a:avLst/>
              <a:gdLst/>
              <a:ahLst/>
              <a:cxnLst/>
              <a:rect l="l" t="t" r="r" b="b"/>
              <a:pathLst>
                <a:path w="8633" h="7835" extrusionOk="0">
                  <a:moveTo>
                    <a:pt x="5835" y="3274"/>
                  </a:moveTo>
                  <a:lnTo>
                    <a:pt x="5323" y="3632"/>
                  </a:lnTo>
                  <a:lnTo>
                    <a:pt x="1787" y="3632"/>
                  </a:lnTo>
                  <a:lnTo>
                    <a:pt x="1275" y="3274"/>
                  </a:lnTo>
                  <a:close/>
                  <a:moveTo>
                    <a:pt x="4882" y="3965"/>
                  </a:moveTo>
                  <a:lnTo>
                    <a:pt x="4370" y="4322"/>
                  </a:lnTo>
                  <a:lnTo>
                    <a:pt x="2739" y="4322"/>
                  </a:lnTo>
                  <a:lnTo>
                    <a:pt x="2227" y="3965"/>
                  </a:lnTo>
                  <a:close/>
                  <a:moveTo>
                    <a:pt x="3930" y="4632"/>
                  </a:moveTo>
                  <a:lnTo>
                    <a:pt x="3561" y="4894"/>
                  </a:lnTo>
                  <a:lnTo>
                    <a:pt x="3180" y="4632"/>
                  </a:lnTo>
                  <a:close/>
                  <a:moveTo>
                    <a:pt x="7752" y="0"/>
                  </a:moveTo>
                  <a:cubicBezTo>
                    <a:pt x="7668" y="0"/>
                    <a:pt x="7585" y="72"/>
                    <a:pt x="7585" y="167"/>
                  </a:cubicBezTo>
                  <a:lnTo>
                    <a:pt x="7585" y="1560"/>
                  </a:lnTo>
                  <a:lnTo>
                    <a:pt x="7585" y="1977"/>
                  </a:lnTo>
                  <a:lnTo>
                    <a:pt x="6252" y="2929"/>
                  </a:lnTo>
                  <a:lnTo>
                    <a:pt x="799" y="2929"/>
                  </a:lnTo>
                  <a:lnTo>
                    <a:pt x="263" y="2548"/>
                  </a:lnTo>
                  <a:cubicBezTo>
                    <a:pt x="233" y="2528"/>
                    <a:pt x="197" y="2519"/>
                    <a:pt x="162" y="2519"/>
                  </a:cubicBezTo>
                  <a:cubicBezTo>
                    <a:pt x="114" y="2519"/>
                    <a:pt x="69" y="2537"/>
                    <a:pt x="48" y="2572"/>
                  </a:cubicBezTo>
                  <a:cubicBezTo>
                    <a:pt x="1" y="2643"/>
                    <a:pt x="13" y="2750"/>
                    <a:pt x="72" y="2798"/>
                  </a:cubicBezTo>
                  <a:lnTo>
                    <a:pt x="3442" y="5215"/>
                  </a:lnTo>
                  <a:cubicBezTo>
                    <a:pt x="3472" y="5233"/>
                    <a:pt x="3504" y="5242"/>
                    <a:pt x="3537" y="5242"/>
                  </a:cubicBezTo>
                  <a:cubicBezTo>
                    <a:pt x="3570" y="5242"/>
                    <a:pt x="3602" y="5233"/>
                    <a:pt x="3632" y="5215"/>
                  </a:cubicBezTo>
                  <a:lnTo>
                    <a:pt x="8300" y="1858"/>
                  </a:lnTo>
                  <a:lnTo>
                    <a:pt x="8300" y="7501"/>
                  </a:lnTo>
                  <a:lnTo>
                    <a:pt x="941" y="7501"/>
                  </a:lnTo>
                  <a:cubicBezTo>
                    <a:pt x="846" y="7501"/>
                    <a:pt x="775" y="7572"/>
                    <a:pt x="775" y="7668"/>
                  </a:cubicBezTo>
                  <a:cubicBezTo>
                    <a:pt x="775" y="7751"/>
                    <a:pt x="846" y="7834"/>
                    <a:pt x="941" y="7834"/>
                  </a:cubicBezTo>
                  <a:lnTo>
                    <a:pt x="8454" y="7834"/>
                  </a:lnTo>
                  <a:cubicBezTo>
                    <a:pt x="8538" y="7834"/>
                    <a:pt x="8621" y="7751"/>
                    <a:pt x="8621" y="7668"/>
                  </a:cubicBezTo>
                  <a:lnTo>
                    <a:pt x="8621" y="1548"/>
                  </a:lnTo>
                  <a:cubicBezTo>
                    <a:pt x="8625" y="1552"/>
                    <a:pt x="8628" y="1553"/>
                    <a:pt x="8629" y="1553"/>
                  </a:cubicBezTo>
                  <a:cubicBezTo>
                    <a:pt x="8633" y="1553"/>
                    <a:pt x="8633" y="1548"/>
                    <a:pt x="8633" y="1548"/>
                  </a:cubicBezTo>
                  <a:cubicBezTo>
                    <a:pt x="8621" y="1477"/>
                    <a:pt x="8561" y="1417"/>
                    <a:pt x="8466" y="1417"/>
                  </a:cubicBezTo>
                  <a:lnTo>
                    <a:pt x="7919" y="1417"/>
                  </a:lnTo>
                  <a:lnTo>
                    <a:pt x="7919" y="167"/>
                  </a:lnTo>
                  <a:cubicBezTo>
                    <a:pt x="7919" y="72"/>
                    <a:pt x="7847" y="0"/>
                    <a:pt x="7752" y="0"/>
                  </a:cubicBezTo>
                  <a:close/>
                </a:path>
              </a:pathLst>
            </a:custGeom>
            <a:solidFill>
              <a:srgbClr val="094BB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459" name="Google Shape;459;p22"/>
          <p:cNvSpPr/>
          <p:nvPr/>
        </p:nvSpPr>
        <p:spPr>
          <a:xfrm>
            <a:off x="2666743" y="5177640"/>
            <a:ext cx="291711" cy="304424"/>
          </a:xfrm>
          <a:custGeom>
            <a:avLst/>
            <a:gdLst/>
            <a:ahLst/>
            <a:cxnLst/>
            <a:rect l="l" t="t" r="r" b="b"/>
            <a:pathLst>
              <a:path w="10181" h="10102" extrusionOk="0">
                <a:moveTo>
                  <a:pt x="2632" y="410"/>
                </a:moveTo>
                <a:lnTo>
                  <a:pt x="4085" y="2863"/>
                </a:lnTo>
                <a:lnTo>
                  <a:pt x="3311" y="3327"/>
                </a:lnTo>
                <a:lnTo>
                  <a:pt x="1858" y="874"/>
                </a:lnTo>
                <a:lnTo>
                  <a:pt x="2632" y="410"/>
                </a:lnTo>
                <a:close/>
                <a:moveTo>
                  <a:pt x="2715" y="0"/>
                </a:moveTo>
                <a:cubicBezTo>
                  <a:pt x="2684" y="0"/>
                  <a:pt x="2655" y="12"/>
                  <a:pt x="2620" y="29"/>
                </a:cubicBezTo>
                <a:lnTo>
                  <a:pt x="1537" y="660"/>
                </a:lnTo>
                <a:cubicBezTo>
                  <a:pt x="1442" y="708"/>
                  <a:pt x="1418" y="827"/>
                  <a:pt x="1477" y="922"/>
                </a:cubicBezTo>
                <a:lnTo>
                  <a:pt x="1573" y="1101"/>
                </a:lnTo>
                <a:lnTo>
                  <a:pt x="1132" y="1339"/>
                </a:lnTo>
                <a:cubicBezTo>
                  <a:pt x="668" y="1577"/>
                  <a:pt x="322" y="1993"/>
                  <a:pt x="168" y="2482"/>
                </a:cubicBezTo>
                <a:cubicBezTo>
                  <a:pt x="1" y="2982"/>
                  <a:pt x="49" y="3506"/>
                  <a:pt x="263" y="3982"/>
                </a:cubicBezTo>
                <a:cubicBezTo>
                  <a:pt x="489" y="4446"/>
                  <a:pt x="1180" y="5220"/>
                  <a:pt x="1692" y="5803"/>
                </a:cubicBezTo>
                <a:cubicBezTo>
                  <a:pt x="1727" y="5839"/>
                  <a:pt x="1787" y="5863"/>
                  <a:pt x="1835" y="5863"/>
                </a:cubicBezTo>
                <a:cubicBezTo>
                  <a:pt x="1870" y="5863"/>
                  <a:pt x="1918" y="5839"/>
                  <a:pt x="1954" y="5815"/>
                </a:cubicBezTo>
                <a:cubicBezTo>
                  <a:pt x="2025" y="5744"/>
                  <a:pt x="2025" y="5637"/>
                  <a:pt x="1965" y="5565"/>
                </a:cubicBezTo>
                <a:cubicBezTo>
                  <a:pt x="1251" y="4768"/>
                  <a:pt x="763" y="4149"/>
                  <a:pt x="596" y="3815"/>
                </a:cubicBezTo>
                <a:cubicBezTo>
                  <a:pt x="203" y="3029"/>
                  <a:pt x="525" y="2065"/>
                  <a:pt x="1299" y="1648"/>
                </a:cubicBezTo>
                <a:lnTo>
                  <a:pt x="1751" y="1410"/>
                </a:lnTo>
                <a:lnTo>
                  <a:pt x="2763" y="3125"/>
                </a:lnTo>
                <a:cubicBezTo>
                  <a:pt x="2668" y="3160"/>
                  <a:pt x="2573" y="3220"/>
                  <a:pt x="2501" y="3303"/>
                </a:cubicBezTo>
                <a:cubicBezTo>
                  <a:pt x="2096" y="3660"/>
                  <a:pt x="2037" y="4232"/>
                  <a:pt x="2346" y="4672"/>
                </a:cubicBezTo>
                <a:cubicBezTo>
                  <a:pt x="2513" y="4887"/>
                  <a:pt x="5299" y="7685"/>
                  <a:pt x="5525" y="7839"/>
                </a:cubicBezTo>
                <a:cubicBezTo>
                  <a:pt x="5704" y="7970"/>
                  <a:pt x="5906" y="8030"/>
                  <a:pt x="6133" y="8030"/>
                </a:cubicBezTo>
                <a:cubicBezTo>
                  <a:pt x="6418" y="8030"/>
                  <a:pt x="6692" y="7911"/>
                  <a:pt x="6907" y="7673"/>
                </a:cubicBezTo>
                <a:cubicBezTo>
                  <a:pt x="6978" y="7601"/>
                  <a:pt x="7038" y="7494"/>
                  <a:pt x="7085" y="7387"/>
                </a:cubicBezTo>
                <a:lnTo>
                  <a:pt x="8800" y="8399"/>
                </a:lnTo>
                <a:lnTo>
                  <a:pt x="8562" y="8863"/>
                </a:lnTo>
                <a:cubicBezTo>
                  <a:pt x="8267" y="9418"/>
                  <a:pt x="7695" y="9741"/>
                  <a:pt x="7107" y="9741"/>
                </a:cubicBezTo>
                <a:cubicBezTo>
                  <a:pt x="6862" y="9741"/>
                  <a:pt x="6614" y="9685"/>
                  <a:pt x="6383" y="9566"/>
                </a:cubicBezTo>
                <a:cubicBezTo>
                  <a:pt x="5764" y="9256"/>
                  <a:pt x="4097" y="7768"/>
                  <a:pt x="2513" y="6113"/>
                </a:cubicBezTo>
                <a:cubicBezTo>
                  <a:pt x="2477" y="6077"/>
                  <a:pt x="2433" y="6059"/>
                  <a:pt x="2388" y="6059"/>
                </a:cubicBezTo>
                <a:cubicBezTo>
                  <a:pt x="2344" y="6059"/>
                  <a:pt x="2299" y="6077"/>
                  <a:pt x="2263" y="6113"/>
                </a:cubicBezTo>
                <a:cubicBezTo>
                  <a:pt x="2192" y="6184"/>
                  <a:pt x="2192" y="6292"/>
                  <a:pt x="2263" y="6363"/>
                </a:cubicBezTo>
                <a:cubicBezTo>
                  <a:pt x="3656" y="7839"/>
                  <a:pt x="5466" y="9518"/>
                  <a:pt x="6240" y="9887"/>
                </a:cubicBezTo>
                <a:cubicBezTo>
                  <a:pt x="6514" y="10030"/>
                  <a:pt x="6811" y="10102"/>
                  <a:pt x="7109" y="10102"/>
                </a:cubicBezTo>
                <a:cubicBezTo>
                  <a:pt x="7323" y="10102"/>
                  <a:pt x="7526" y="10066"/>
                  <a:pt x="7740" y="9994"/>
                </a:cubicBezTo>
                <a:cubicBezTo>
                  <a:pt x="8240" y="9828"/>
                  <a:pt x="8645" y="9494"/>
                  <a:pt x="8883" y="9030"/>
                </a:cubicBezTo>
                <a:lnTo>
                  <a:pt x="9121" y="8578"/>
                </a:lnTo>
                <a:lnTo>
                  <a:pt x="9300" y="8685"/>
                </a:lnTo>
                <a:cubicBezTo>
                  <a:pt x="9335" y="8697"/>
                  <a:pt x="9359" y="8721"/>
                  <a:pt x="9395" y="8721"/>
                </a:cubicBezTo>
                <a:cubicBezTo>
                  <a:pt x="9455" y="8721"/>
                  <a:pt x="9514" y="8685"/>
                  <a:pt x="9538" y="8625"/>
                </a:cubicBezTo>
                <a:lnTo>
                  <a:pt x="10181" y="7542"/>
                </a:lnTo>
                <a:cubicBezTo>
                  <a:pt x="10169" y="7494"/>
                  <a:pt x="10169" y="7447"/>
                  <a:pt x="10169" y="7411"/>
                </a:cubicBezTo>
                <a:cubicBezTo>
                  <a:pt x="10157" y="7363"/>
                  <a:pt x="10121" y="7316"/>
                  <a:pt x="10074" y="7304"/>
                </a:cubicBezTo>
                <a:lnTo>
                  <a:pt x="8871" y="6589"/>
                </a:lnTo>
                <a:cubicBezTo>
                  <a:pt x="8845" y="6574"/>
                  <a:pt x="8816" y="6568"/>
                  <a:pt x="8788" y="6568"/>
                </a:cubicBezTo>
                <a:cubicBezTo>
                  <a:pt x="8725" y="6568"/>
                  <a:pt x="8662" y="6600"/>
                  <a:pt x="8621" y="6649"/>
                </a:cubicBezTo>
                <a:cubicBezTo>
                  <a:pt x="8573" y="6732"/>
                  <a:pt x="8609" y="6839"/>
                  <a:pt x="8681" y="6899"/>
                </a:cubicBezTo>
                <a:lnTo>
                  <a:pt x="9740" y="7530"/>
                </a:lnTo>
                <a:lnTo>
                  <a:pt x="9276" y="8304"/>
                </a:lnTo>
                <a:lnTo>
                  <a:pt x="6823" y="6851"/>
                </a:lnTo>
                <a:lnTo>
                  <a:pt x="7276" y="6077"/>
                </a:lnTo>
                <a:lnTo>
                  <a:pt x="8038" y="6530"/>
                </a:lnTo>
                <a:cubicBezTo>
                  <a:pt x="8064" y="6545"/>
                  <a:pt x="8092" y="6551"/>
                  <a:pt x="8121" y="6551"/>
                </a:cubicBezTo>
                <a:cubicBezTo>
                  <a:pt x="8184" y="6551"/>
                  <a:pt x="8247" y="6519"/>
                  <a:pt x="8288" y="6470"/>
                </a:cubicBezTo>
                <a:cubicBezTo>
                  <a:pt x="8335" y="6375"/>
                  <a:pt x="8312" y="6280"/>
                  <a:pt x="8228" y="6220"/>
                </a:cubicBezTo>
                <a:lnTo>
                  <a:pt x="7311" y="5684"/>
                </a:lnTo>
                <a:cubicBezTo>
                  <a:pt x="7281" y="5662"/>
                  <a:pt x="7251" y="5653"/>
                  <a:pt x="7221" y="5653"/>
                </a:cubicBezTo>
                <a:cubicBezTo>
                  <a:pt x="7203" y="5653"/>
                  <a:pt x="7186" y="5656"/>
                  <a:pt x="7169" y="5661"/>
                </a:cubicBezTo>
                <a:cubicBezTo>
                  <a:pt x="7133" y="5684"/>
                  <a:pt x="7085" y="5708"/>
                  <a:pt x="7073" y="5756"/>
                </a:cubicBezTo>
                <a:lnTo>
                  <a:pt x="6430" y="6839"/>
                </a:lnTo>
                <a:cubicBezTo>
                  <a:pt x="6383" y="6935"/>
                  <a:pt x="6418" y="7030"/>
                  <a:pt x="6490" y="7089"/>
                </a:cubicBezTo>
                <a:lnTo>
                  <a:pt x="6728" y="7244"/>
                </a:lnTo>
                <a:lnTo>
                  <a:pt x="6716" y="7268"/>
                </a:lnTo>
                <a:cubicBezTo>
                  <a:pt x="6680" y="7351"/>
                  <a:pt x="6633" y="7411"/>
                  <a:pt x="6597" y="7470"/>
                </a:cubicBezTo>
                <a:cubicBezTo>
                  <a:pt x="6466" y="7615"/>
                  <a:pt x="6284" y="7692"/>
                  <a:pt x="6098" y="7692"/>
                </a:cubicBezTo>
                <a:cubicBezTo>
                  <a:pt x="5962" y="7692"/>
                  <a:pt x="5825" y="7651"/>
                  <a:pt x="5704" y="7566"/>
                </a:cubicBezTo>
                <a:cubicBezTo>
                  <a:pt x="5514" y="7423"/>
                  <a:pt x="2751" y="4672"/>
                  <a:pt x="2608" y="4470"/>
                </a:cubicBezTo>
                <a:cubicBezTo>
                  <a:pt x="2394" y="4196"/>
                  <a:pt x="2442" y="3815"/>
                  <a:pt x="2716" y="3577"/>
                </a:cubicBezTo>
                <a:cubicBezTo>
                  <a:pt x="2775" y="3541"/>
                  <a:pt x="2835" y="3494"/>
                  <a:pt x="2906" y="3458"/>
                </a:cubicBezTo>
                <a:lnTo>
                  <a:pt x="2930" y="3446"/>
                </a:lnTo>
                <a:lnTo>
                  <a:pt x="3085" y="3684"/>
                </a:lnTo>
                <a:cubicBezTo>
                  <a:pt x="3108" y="3744"/>
                  <a:pt x="3168" y="3779"/>
                  <a:pt x="3228" y="3779"/>
                </a:cubicBezTo>
                <a:cubicBezTo>
                  <a:pt x="3263" y="3779"/>
                  <a:pt x="3287" y="3756"/>
                  <a:pt x="3323" y="3744"/>
                </a:cubicBezTo>
                <a:lnTo>
                  <a:pt x="4406" y="3101"/>
                </a:lnTo>
                <a:cubicBezTo>
                  <a:pt x="4454" y="3077"/>
                  <a:pt x="4478" y="3041"/>
                  <a:pt x="4490" y="3006"/>
                </a:cubicBezTo>
                <a:cubicBezTo>
                  <a:pt x="4513" y="2958"/>
                  <a:pt x="4490" y="2910"/>
                  <a:pt x="4478" y="2863"/>
                </a:cubicBezTo>
                <a:lnTo>
                  <a:pt x="2858" y="100"/>
                </a:lnTo>
                <a:cubicBezTo>
                  <a:pt x="2823" y="53"/>
                  <a:pt x="2799" y="29"/>
                  <a:pt x="2751" y="5"/>
                </a:cubicBezTo>
                <a:cubicBezTo>
                  <a:pt x="2739" y="2"/>
                  <a:pt x="2727" y="0"/>
                  <a:pt x="2715" y="0"/>
                </a:cubicBezTo>
                <a:close/>
              </a:path>
            </a:pathLst>
          </a:custGeom>
          <a:solidFill>
            <a:srgbClr val="094BB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60" name="Google Shape;460;p22"/>
          <p:cNvSpPr txBox="1"/>
          <p:nvPr/>
        </p:nvSpPr>
        <p:spPr>
          <a:xfrm>
            <a:off x="3052232" y="5593357"/>
            <a:ext cx="2413036" cy="354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1400" b="0" i="0" u="none" strike="noStrike" cap="none" dirty="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dr.ivan.burka@yandex.ru</a:t>
            </a:r>
            <a:endParaRPr sz="1400" b="0" i="0" u="none" strike="noStrike" cap="none" dirty="0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461" name="Google Shape;461;p22"/>
          <p:cNvSpPr txBox="1"/>
          <p:nvPr/>
        </p:nvSpPr>
        <p:spPr>
          <a:xfrm>
            <a:off x="7200625" y="4674901"/>
            <a:ext cx="2377800" cy="1303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ru-RU" sz="1400" b="0" i="0" u="none" strike="noStrike" cap="none" dirty="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Команда проекта:</a:t>
            </a:r>
            <a:br>
              <a:rPr lang="ru-RU" sz="1400" b="0" i="0" u="none" strike="noStrike" cap="none" dirty="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</a:br>
            <a:r>
              <a:rPr lang="ru-RU" sz="1400" b="0" i="0" u="none" strike="noStrike" cap="none" dirty="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Маланин Д.А.</a:t>
            </a:r>
            <a:br>
              <a:rPr lang="ru-RU" sz="1400" b="0" i="0" u="none" strike="noStrike" cap="none" dirty="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</a:br>
            <a:r>
              <a:rPr lang="ru-RU" sz="1400" b="0" i="0" u="none" strike="noStrike" cap="none" dirty="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Сиротенко В.С.</a:t>
            </a:r>
            <a:br>
              <a:rPr lang="ru-RU" sz="1400" b="0" i="0" u="none" strike="noStrike" cap="none" dirty="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</a:br>
            <a:r>
              <a:rPr lang="ru-RU" sz="1400" b="0" i="0" u="none" strike="noStrike" cap="none" dirty="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Бурка И.С.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ru-RU" dirty="0" err="1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Лепшоков</a:t>
            </a:r>
            <a:r>
              <a:rPr lang="ru-RU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 М.Р.</a:t>
            </a:r>
            <a:endParaRPr sz="1400" b="0" i="0" u="none" strike="noStrike" cap="none" dirty="0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1400" b="0" i="0" u="none" strike="noStrike" cap="none" dirty="0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cxnSp>
        <p:nvCxnSpPr>
          <p:cNvPr id="462" name="Google Shape;462;p22"/>
          <p:cNvCxnSpPr/>
          <p:nvPr/>
        </p:nvCxnSpPr>
        <p:spPr>
          <a:xfrm>
            <a:off x="4701543" y="921454"/>
            <a:ext cx="2787900" cy="0"/>
          </a:xfrm>
          <a:prstGeom prst="straightConnector1">
            <a:avLst/>
          </a:prstGeom>
          <a:noFill/>
          <a:ln w="9525" cap="flat" cmpd="sng">
            <a:solidFill>
              <a:srgbClr val="0460D9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463" name="Google Shape;463;p22"/>
          <p:cNvSpPr txBox="1"/>
          <p:nvPr/>
        </p:nvSpPr>
        <p:spPr>
          <a:xfrm>
            <a:off x="11435523" y="113935"/>
            <a:ext cx="658500" cy="24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ru-RU" sz="1400" b="0" i="0" u="none" strike="noStrike" cap="none">
                <a:solidFill>
                  <a:srgbClr val="BFBFBF"/>
                </a:solidFill>
                <a:latin typeface="Calibri"/>
                <a:ea typeface="Calibri"/>
                <a:cs typeface="Calibri"/>
                <a:sym typeface="Calibri"/>
              </a:rPr>
              <a:t>4</a:t>
            </a:r>
            <a:endParaRPr sz="1400" b="0" i="0" u="none" strike="noStrike" cap="none">
              <a:solidFill>
                <a:srgbClr val="BFBFB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464" name="Google Shape;464;p22"/>
          <p:cNvGrpSpPr/>
          <p:nvPr/>
        </p:nvGrpSpPr>
        <p:grpSpPr>
          <a:xfrm>
            <a:off x="6767787" y="4675048"/>
            <a:ext cx="250518" cy="336510"/>
            <a:chOff x="5800725" y="3785989"/>
            <a:chExt cx="277644" cy="354594"/>
          </a:xfrm>
        </p:grpSpPr>
        <p:sp>
          <p:nvSpPr>
            <p:cNvPr id="465" name="Google Shape;465;p22"/>
            <p:cNvSpPr/>
            <p:nvPr/>
          </p:nvSpPr>
          <p:spPr>
            <a:xfrm>
              <a:off x="5901055" y="3896869"/>
              <a:ext cx="10613" cy="15872"/>
            </a:xfrm>
            <a:custGeom>
              <a:avLst/>
              <a:gdLst/>
              <a:ahLst/>
              <a:cxnLst/>
              <a:rect l="l" t="t" r="r" b="b"/>
              <a:pathLst>
                <a:path w="335" h="501" extrusionOk="0">
                  <a:moveTo>
                    <a:pt x="168" y="1"/>
                  </a:moveTo>
                  <a:cubicBezTo>
                    <a:pt x="72" y="1"/>
                    <a:pt x="1" y="72"/>
                    <a:pt x="1" y="167"/>
                  </a:cubicBezTo>
                  <a:lnTo>
                    <a:pt x="1" y="346"/>
                  </a:lnTo>
                  <a:cubicBezTo>
                    <a:pt x="1" y="429"/>
                    <a:pt x="72" y="501"/>
                    <a:pt x="168" y="501"/>
                  </a:cubicBezTo>
                  <a:cubicBezTo>
                    <a:pt x="251" y="501"/>
                    <a:pt x="322" y="429"/>
                    <a:pt x="322" y="346"/>
                  </a:cubicBezTo>
                  <a:lnTo>
                    <a:pt x="322" y="167"/>
                  </a:lnTo>
                  <a:cubicBezTo>
                    <a:pt x="334" y="72"/>
                    <a:pt x="251" y="1"/>
                    <a:pt x="168" y="1"/>
                  </a:cubicBezTo>
                  <a:close/>
                </a:path>
              </a:pathLst>
            </a:custGeom>
            <a:solidFill>
              <a:srgbClr val="094BB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66" name="Google Shape;466;p22"/>
            <p:cNvSpPr/>
            <p:nvPr/>
          </p:nvSpPr>
          <p:spPr>
            <a:xfrm>
              <a:off x="5968217" y="3896869"/>
              <a:ext cx="10201" cy="15872"/>
            </a:xfrm>
            <a:custGeom>
              <a:avLst/>
              <a:gdLst/>
              <a:ahLst/>
              <a:cxnLst/>
              <a:rect l="l" t="t" r="r" b="b"/>
              <a:pathLst>
                <a:path w="322" h="501" extrusionOk="0">
                  <a:moveTo>
                    <a:pt x="155" y="1"/>
                  </a:moveTo>
                  <a:cubicBezTo>
                    <a:pt x="72" y="1"/>
                    <a:pt x="0" y="72"/>
                    <a:pt x="0" y="167"/>
                  </a:cubicBezTo>
                  <a:lnTo>
                    <a:pt x="0" y="346"/>
                  </a:lnTo>
                  <a:cubicBezTo>
                    <a:pt x="0" y="429"/>
                    <a:pt x="72" y="501"/>
                    <a:pt x="155" y="501"/>
                  </a:cubicBezTo>
                  <a:cubicBezTo>
                    <a:pt x="250" y="501"/>
                    <a:pt x="322" y="429"/>
                    <a:pt x="322" y="346"/>
                  </a:cubicBezTo>
                  <a:lnTo>
                    <a:pt x="322" y="167"/>
                  </a:lnTo>
                  <a:cubicBezTo>
                    <a:pt x="322" y="72"/>
                    <a:pt x="250" y="1"/>
                    <a:pt x="155" y="1"/>
                  </a:cubicBezTo>
                  <a:close/>
                </a:path>
              </a:pathLst>
            </a:custGeom>
            <a:solidFill>
              <a:srgbClr val="094BB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67" name="Google Shape;467;p22"/>
            <p:cNvSpPr/>
            <p:nvPr/>
          </p:nvSpPr>
          <p:spPr>
            <a:xfrm>
              <a:off x="5916547" y="3935804"/>
              <a:ext cx="45271" cy="16157"/>
            </a:xfrm>
            <a:custGeom>
              <a:avLst/>
              <a:gdLst/>
              <a:ahLst/>
              <a:cxnLst/>
              <a:rect l="l" t="t" r="r" b="b"/>
              <a:pathLst>
                <a:path w="1429" h="510" extrusionOk="0">
                  <a:moveTo>
                    <a:pt x="188" y="1"/>
                  </a:moveTo>
                  <a:cubicBezTo>
                    <a:pt x="146" y="1"/>
                    <a:pt x="101" y="16"/>
                    <a:pt x="60" y="46"/>
                  </a:cubicBezTo>
                  <a:cubicBezTo>
                    <a:pt x="0" y="105"/>
                    <a:pt x="0" y="212"/>
                    <a:pt x="60" y="284"/>
                  </a:cubicBezTo>
                  <a:cubicBezTo>
                    <a:pt x="214" y="427"/>
                    <a:pt x="453" y="510"/>
                    <a:pt x="703" y="510"/>
                  </a:cubicBezTo>
                  <a:cubicBezTo>
                    <a:pt x="976" y="510"/>
                    <a:pt x="1215" y="427"/>
                    <a:pt x="1345" y="284"/>
                  </a:cubicBezTo>
                  <a:cubicBezTo>
                    <a:pt x="1429" y="212"/>
                    <a:pt x="1429" y="105"/>
                    <a:pt x="1369" y="46"/>
                  </a:cubicBezTo>
                  <a:cubicBezTo>
                    <a:pt x="1340" y="16"/>
                    <a:pt x="1301" y="1"/>
                    <a:pt x="1259" y="1"/>
                  </a:cubicBezTo>
                  <a:cubicBezTo>
                    <a:pt x="1217" y="1"/>
                    <a:pt x="1173" y="16"/>
                    <a:pt x="1131" y="46"/>
                  </a:cubicBezTo>
                  <a:cubicBezTo>
                    <a:pt x="1072" y="105"/>
                    <a:pt x="929" y="188"/>
                    <a:pt x="714" y="188"/>
                  </a:cubicBezTo>
                  <a:cubicBezTo>
                    <a:pt x="512" y="188"/>
                    <a:pt x="357" y="105"/>
                    <a:pt x="298" y="46"/>
                  </a:cubicBezTo>
                  <a:cubicBezTo>
                    <a:pt x="268" y="16"/>
                    <a:pt x="229" y="1"/>
                    <a:pt x="188" y="1"/>
                  </a:cubicBezTo>
                  <a:close/>
                </a:path>
              </a:pathLst>
            </a:custGeom>
            <a:solidFill>
              <a:srgbClr val="094BB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68" name="Google Shape;468;p22"/>
            <p:cNvSpPr/>
            <p:nvPr/>
          </p:nvSpPr>
          <p:spPr>
            <a:xfrm>
              <a:off x="5895416" y="3879888"/>
              <a:ext cx="21891" cy="10233"/>
            </a:xfrm>
            <a:custGeom>
              <a:avLst/>
              <a:gdLst/>
              <a:ahLst/>
              <a:cxnLst/>
              <a:rect l="l" t="t" r="r" b="b"/>
              <a:pathLst>
                <a:path w="691" h="323" extrusionOk="0">
                  <a:moveTo>
                    <a:pt x="167" y="1"/>
                  </a:moveTo>
                  <a:cubicBezTo>
                    <a:pt x="72" y="1"/>
                    <a:pt x="0" y="72"/>
                    <a:pt x="0" y="168"/>
                  </a:cubicBezTo>
                  <a:cubicBezTo>
                    <a:pt x="0" y="251"/>
                    <a:pt x="72" y="322"/>
                    <a:pt x="167" y="322"/>
                  </a:cubicBezTo>
                  <a:lnTo>
                    <a:pt x="524" y="322"/>
                  </a:lnTo>
                  <a:cubicBezTo>
                    <a:pt x="608" y="322"/>
                    <a:pt x="679" y="251"/>
                    <a:pt x="679" y="168"/>
                  </a:cubicBezTo>
                  <a:cubicBezTo>
                    <a:pt x="691" y="72"/>
                    <a:pt x="608" y="1"/>
                    <a:pt x="524" y="1"/>
                  </a:cubicBezTo>
                  <a:close/>
                </a:path>
              </a:pathLst>
            </a:custGeom>
            <a:solidFill>
              <a:srgbClr val="094BB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69" name="Google Shape;469;p22"/>
            <p:cNvSpPr/>
            <p:nvPr/>
          </p:nvSpPr>
          <p:spPr>
            <a:xfrm>
              <a:off x="5961786" y="3879888"/>
              <a:ext cx="21923" cy="10233"/>
            </a:xfrm>
            <a:custGeom>
              <a:avLst/>
              <a:gdLst/>
              <a:ahLst/>
              <a:cxnLst/>
              <a:rect l="l" t="t" r="r" b="b"/>
              <a:pathLst>
                <a:path w="692" h="323" extrusionOk="0">
                  <a:moveTo>
                    <a:pt x="168" y="1"/>
                  </a:moveTo>
                  <a:cubicBezTo>
                    <a:pt x="84" y="1"/>
                    <a:pt x="1" y="72"/>
                    <a:pt x="1" y="168"/>
                  </a:cubicBezTo>
                  <a:cubicBezTo>
                    <a:pt x="1" y="251"/>
                    <a:pt x="84" y="322"/>
                    <a:pt x="168" y="322"/>
                  </a:cubicBezTo>
                  <a:lnTo>
                    <a:pt x="525" y="322"/>
                  </a:lnTo>
                  <a:cubicBezTo>
                    <a:pt x="620" y="322"/>
                    <a:pt x="691" y="251"/>
                    <a:pt x="691" y="168"/>
                  </a:cubicBezTo>
                  <a:cubicBezTo>
                    <a:pt x="691" y="72"/>
                    <a:pt x="620" y="1"/>
                    <a:pt x="525" y="1"/>
                  </a:cubicBezTo>
                  <a:close/>
                </a:path>
              </a:pathLst>
            </a:custGeom>
            <a:solidFill>
              <a:srgbClr val="094BB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70" name="Google Shape;470;p22"/>
            <p:cNvSpPr/>
            <p:nvPr/>
          </p:nvSpPr>
          <p:spPr>
            <a:xfrm>
              <a:off x="5800725" y="3785989"/>
              <a:ext cx="277644" cy="354594"/>
            </a:xfrm>
            <a:custGeom>
              <a:avLst/>
              <a:gdLst/>
              <a:ahLst/>
              <a:cxnLst/>
              <a:rect l="l" t="t" r="r" b="b"/>
              <a:pathLst>
                <a:path w="8764" h="11193" extrusionOk="0">
                  <a:moveTo>
                    <a:pt x="4716" y="310"/>
                  </a:moveTo>
                  <a:cubicBezTo>
                    <a:pt x="5323" y="310"/>
                    <a:pt x="5859" y="572"/>
                    <a:pt x="5978" y="905"/>
                  </a:cubicBezTo>
                  <a:cubicBezTo>
                    <a:pt x="6005" y="979"/>
                    <a:pt x="6062" y="1024"/>
                    <a:pt x="6130" y="1024"/>
                  </a:cubicBezTo>
                  <a:cubicBezTo>
                    <a:pt x="6150" y="1024"/>
                    <a:pt x="6171" y="1020"/>
                    <a:pt x="6192" y="1012"/>
                  </a:cubicBezTo>
                  <a:cubicBezTo>
                    <a:pt x="6275" y="988"/>
                    <a:pt x="6323" y="893"/>
                    <a:pt x="6299" y="810"/>
                  </a:cubicBezTo>
                  <a:cubicBezTo>
                    <a:pt x="6275" y="774"/>
                    <a:pt x="6275" y="750"/>
                    <a:pt x="6264" y="715"/>
                  </a:cubicBezTo>
                  <a:lnTo>
                    <a:pt x="6264" y="715"/>
                  </a:lnTo>
                  <a:cubicBezTo>
                    <a:pt x="6609" y="834"/>
                    <a:pt x="6859" y="1167"/>
                    <a:pt x="6859" y="1548"/>
                  </a:cubicBezTo>
                  <a:lnTo>
                    <a:pt x="6859" y="3322"/>
                  </a:lnTo>
                  <a:lnTo>
                    <a:pt x="6668" y="3322"/>
                  </a:lnTo>
                  <a:cubicBezTo>
                    <a:pt x="6561" y="3322"/>
                    <a:pt x="6478" y="3227"/>
                    <a:pt x="6478" y="3132"/>
                  </a:cubicBezTo>
                  <a:lnTo>
                    <a:pt x="6478" y="2953"/>
                  </a:lnTo>
                  <a:cubicBezTo>
                    <a:pt x="6478" y="2191"/>
                    <a:pt x="5918" y="1619"/>
                    <a:pt x="5894" y="1608"/>
                  </a:cubicBezTo>
                  <a:cubicBezTo>
                    <a:pt x="5858" y="1571"/>
                    <a:pt x="5815" y="1556"/>
                    <a:pt x="5770" y="1556"/>
                  </a:cubicBezTo>
                  <a:cubicBezTo>
                    <a:pt x="5756" y="1556"/>
                    <a:pt x="5742" y="1557"/>
                    <a:pt x="5728" y="1560"/>
                  </a:cubicBezTo>
                  <a:cubicBezTo>
                    <a:pt x="5195" y="1728"/>
                    <a:pt x="4526" y="1884"/>
                    <a:pt x="3873" y="1884"/>
                  </a:cubicBezTo>
                  <a:cubicBezTo>
                    <a:pt x="3418" y="1884"/>
                    <a:pt x="2971" y="1808"/>
                    <a:pt x="2585" y="1608"/>
                  </a:cubicBezTo>
                  <a:cubicBezTo>
                    <a:pt x="2251" y="1441"/>
                    <a:pt x="2049" y="1227"/>
                    <a:pt x="1953" y="1072"/>
                  </a:cubicBezTo>
                  <a:cubicBezTo>
                    <a:pt x="2311" y="988"/>
                    <a:pt x="2573" y="846"/>
                    <a:pt x="2811" y="750"/>
                  </a:cubicBezTo>
                  <a:cubicBezTo>
                    <a:pt x="3347" y="512"/>
                    <a:pt x="3763" y="310"/>
                    <a:pt x="4716" y="310"/>
                  </a:cubicBezTo>
                  <a:close/>
                  <a:moveTo>
                    <a:pt x="2049" y="1679"/>
                  </a:moveTo>
                  <a:cubicBezTo>
                    <a:pt x="2156" y="1762"/>
                    <a:pt x="2275" y="1846"/>
                    <a:pt x="2406" y="1905"/>
                  </a:cubicBezTo>
                  <a:cubicBezTo>
                    <a:pt x="2787" y="2096"/>
                    <a:pt x="3227" y="2203"/>
                    <a:pt x="3716" y="2215"/>
                  </a:cubicBezTo>
                  <a:cubicBezTo>
                    <a:pt x="3770" y="2217"/>
                    <a:pt x="3825" y="2218"/>
                    <a:pt x="3881" y="2218"/>
                  </a:cubicBezTo>
                  <a:cubicBezTo>
                    <a:pt x="4435" y="2218"/>
                    <a:pt x="5056" y="2111"/>
                    <a:pt x="5716" y="1905"/>
                  </a:cubicBezTo>
                  <a:cubicBezTo>
                    <a:pt x="5847" y="2072"/>
                    <a:pt x="6133" y="2453"/>
                    <a:pt x="6133" y="2953"/>
                  </a:cubicBezTo>
                  <a:lnTo>
                    <a:pt x="6133" y="3132"/>
                  </a:lnTo>
                  <a:cubicBezTo>
                    <a:pt x="6133" y="3405"/>
                    <a:pt x="6371" y="3644"/>
                    <a:pt x="6656" y="3644"/>
                  </a:cubicBezTo>
                  <a:lnTo>
                    <a:pt x="6918" y="3644"/>
                  </a:lnTo>
                  <a:cubicBezTo>
                    <a:pt x="6990" y="3644"/>
                    <a:pt x="7073" y="3679"/>
                    <a:pt x="7133" y="3739"/>
                  </a:cubicBezTo>
                  <a:cubicBezTo>
                    <a:pt x="7192" y="3798"/>
                    <a:pt x="7204" y="3870"/>
                    <a:pt x="7204" y="3941"/>
                  </a:cubicBezTo>
                  <a:cubicBezTo>
                    <a:pt x="7192" y="4084"/>
                    <a:pt x="7049" y="4203"/>
                    <a:pt x="6906" y="4203"/>
                  </a:cubicBezTo>
                  <a:lnTo>
                    <a:pt x="6835" y="4203"/>
                  </a:lnTo>
                  <a:lnTo>
                    <a:pt x="6835" y="4179"/>
                  </a:lnTo>
                  <a:cubicBezTo>
                    <a:pt x="6835" y="4096"/>
                    <a:pt x="6752" y="4025"/>
                    <a:pt x="6668" y="4025"/>
                  </a:cubicBezTo>
                  <a:cubicBezTo>
                    <a:pt x="6573" y="4025"/>
                    <a:pt x="6502" y="4096"/>
                    <a:pt x="6502" y="4179"/>
                  </a:cubicBezTo>
                  <a:cubicBezTo>
                    <a:pt x="6502" y="5358"/>
                    <a:pt x="5549" y="6311"/>
                    <a:pt x="4394" y="6311"/>
                  </a:cubicBezTo>
                  <a:cubicBezTo>
                    <a:pt x="3227" y="6311"/>
                    <a:pt x="2275" y="5358"/>
                    <a:pt x="2275" y="4203"/>
                  </a:cubicBezTo>
                  <a:cubicBezTo>
                    <a:pt x="2275" y="4108"/>
                    <a:pt x="2204" y="4036"/>
                    <a:pt x="2108" y="4036"/>
                  </a:cubicBezTo>
                  <a:cubicBezTo>
                    <a:pt x="2025" y="4036"/>
                    <a:pt x="1953" y="4108"/>
                    <a:pt x="1953" y="4203"/>
                  </a:cubicBezTo>
                  <a:lnTo>
                    <a:pt x="1953" y="4215"/>
                  </a:lnTo>
                  <a:lnTo>
                    <a:pt x="1846" y="4215"/>
                  </a:lnTo>
                  <a:cubicBezTo>
                    <a:pt x="1775" y="4215"/>
                    <a:pt x="1692" y="4179"/>
                    <a:pt x="1632" y="4120"/>
                  </a:cubicBezTo>
                  <a:cubicBezTo>
                    <a:pt x="1572" y="4060"/>
                    <a:pt x="1561" y="3989"/>
                    <a:pt x="1561" y="3917"/>
                  </a:cubicBezTo>
                  <a:cubicBezTo>
                    <a:pt x="1572" y="3786"/>
                    <a:pt x="1715" y="3667"/>
                    <a:pt x="1858" y="3667"/>
                  </a:cubicBezTo>
                  <a:lnTo>
                    <a:pt x="2096" y="3667"/>
                  </a:lnTo>
                  <a:cubicBezTo>
                    <a:pt x="2382" y="3667"/>
                    <a:pt x="2620" y="3429"/>
                    <a:pt x="2620" y="3143"/>
                  </a:cubicBezTo>
                  <a:lnTo>
                    <a:pt x="2620" y="2512"/>
                  </a:lnTo>
                  <a:cubicBezTo>
                    <a:pt x="2620" y="2429"/>
                    <a:pt x="2549" y="2346"/>
                    <a:pt x="2454" y="2346"/>
                  </a:cubicBezTo>
                  <a:cubicBezTo>
                    <a:pt x="2370" y="2346"/>
                    <a:pt x="2287" y="2429"/>
                    <a:pt x="2287" y="2512"/>
                  </a:cubicBezTo>
                  <a:lnTo>
                    <a:pt x="2287" y="3143"/>
                  </a:lnTo>
                  <a:cubicBezTo>
                    <a:pt x="2287" y="3251"/>
                    <a:pt x="2204" y="3334"/>
                    <a:pt x="2096" y="3334"/>
                  </a:cubicBezTo>
                  <a:lnTo>
                    <a:pt x="1906" y="3334"/>
                  </a:lnTo>
                  <a:lnTo>
                    <a:pt x="1906" y="2322"/>
                  </a:lnTo>
                  <a:cubicBezTo>
                    <a:pt x="1906" y="1941"/>
                    <a:pt x="2013" y="1762"/>
                    <a:pt x="2049" y="1679"/>
                  </a:cubicBezTo>
                  <a:close/>
                  <a:moveTo>
                    <a:pt x="5478" y="6406"/>
                  </a:moveTo>
                  <a:lnTo>
                    <a:pt x="5478" y="6799"/>
                  </a:lnTo>
                  <a:lnTo>
                    <a:pt x="5442" y="6799"/>
                  </a:lnTo>
                  <a:lnTo>
                    <a:pt x="5132" y="7870"/>
                  </a:lnTo>
                  <a:cubicBezTo>
                    <a:pt x="4906" y="7989"/>
                    <a:pt x="4644" y="8073"/>
                    <a:pt x="4394" y="8073"/>
                  </a:cubicBezTo>
                  <a:cubicBezTo>
                    <a:pt x="4120" y="8073"/>
                    <a:pt x="3870" y="8013"/>
                    <a:pt x="3644" y="7870"/>
                  </a:cubicBezTo>
                  <a:lnTo>
                    <a:pt x="3335" y="6799"/>
                  </a:lnTo>
                  <a:lnTo>
                    <a:pt x="3335" y="6406"/>
                  </a:lnTo>
                  <a:cubicBezTo>
                    <a:pt x="3656" y="6561"/>
                    <a:pt x="4013" y="6644"/>
                    <a:pt x="4406" y="6644"/>
                  </a:cubicBezTo>
                  <a:cubicBezTo>
                    <a:pt x="4787" y="6644"/>
                    <a:pt x="5144" y="6549"/>
                    <a:pt x="5478" y="6406"/>
                  </a:cubicBezTo>
                  <a:close/>
                  <a:moveTo>
                    <a:pt x="2644" y="10156"/>
                  </a:moveTo>
                  <a:lnTo>
                    <a:pt x="2644" y="10871"/>
                  </a:lnTo>
                  <a:lnTo>
                    <a:pt x="1215" y="10871"/>
                  </a:lnTo>
                  <a:lnTo>
                    <a:pt x="1215" y="10156"/>
                  </a:lnTo>
                  <a:lnTo>
                    <a:pt x="1775" y="10156"/>
                  </a:lnTo>
                  <a:lnTo>
                    <a:pt x="1775" y="10168"/>
                  </a:lnTo>
                  <a:cubicBezTo>
                    <a:pt x="1775" y="10251"/>
                    <a:pt x="1846" y="10335"/>
                    <a:pt x="1930" y="10335"/>
                  </a:cubicBezTo>
                  <a:cubicBezTo>
                    <a:pt x="2025" y="10335"/>
                    <a:pt x="2096" y="10251"/>
                    <a:pt x="2096" y="10168"/>
                  </a:cubicBezTo>
                  <a:lnTo>
                    <a:pt x="2096" y="10156"/>
                  </a:lnTo>
                  <a:close/>
                  <a:moveTo>
                    <a:pt x="4728" y="0"/>
                  </a:moveTo>
                  <a:cubicBezTo>
                    <a:pt x="3704" y="0"/>
                    <a:pt x="3227" y="203"/>
                    <a:pt x="2692" y="465"/>
                  </a:cubicBezTo>
                  <a:cubicBezTo>
                    <a:pt x="2394" y="596"/>
                    <a:pt x="2096" y="726"/>
                    <a:pt x="1668" y="846"/>
                  </a:cubicBezTo>
                  <a:cubicBezTo>
                    <a:pt x="1620" y="857"/>
                    <a:pt x="1572" y="893"/>
                    <a:pt x="1561" y="941"/>
                  </a:cubicBezTo>
                  <a:cubicBezTo>
                    <a:pt x="1549" y="977"/>
                    <a:pt x="1549" y="1024"/>
                    <a:pt x="1561" y="1072"/>
                  </a:cubicBezTo>
                  <a:cubicBezTo>
                    <a:pt x="1561" y="1084"/>
                    <a:pt x="1632" y="1250"/>
                    <a:pt x="1834" y="1453"/>
                  </a:cubicBezTo>
                  <a:cubicBezTo>
                    <a:pt x="1751" y="1560"/>
                    <a:pt x="1596" y="1810"/>
                    <a:pt x="1596" y="2322"/>
                  </a:cubicBezTo>
                  <a:lnTo>
                    <a:pt x="1596" y="3393"/>
                  </a:lnTo>
                  <a:cubicBezTo>
                    <a:pt x="1394" y="3477"/>
                    <a:pt x="1263" y="3655"/>
                    <a:pt x="1251" y="3870"/>
                  </a:cubicBezTo>
                  <a:cubicBezTo>
                    <a:pt x="1239" y="4036"/>
                    <a:pt x="1299" y="4215"/>
                    <a:pt x="1394" y="4334"/>
                  </a:cubicBezTo>
                  <a:cubicBezTo>
                    <a:pt x="1513" y="4453"/>
                    <a:pt x="1680" y="4525"/>
                    <a:pt x="1846" y="4525"/>
                  </a:cubicBezTo>
                  <a:lnTo>
                    <a:pt x="1965" y="4525"/>
                  </a:lnTo>
                  <a:cubicBezTo>
                    <a:pt x="2049" y="5203"/>
                    <a:pt x="2442" y="5822"/>
                    <a:pt x="2989" y="6191"/>
                  </a:cubicBezTo>
                  <a:lnTo>
                    <a:pt x="2989" y="6715"/>
                  </a:lnTo>
                  <a:lnTo>
                    <a:pt x="2263" y="7084"/>
                  </a:lnTo>
                  <a:cubicBezTo>
                    <a:pt x="2156" y="7132"/>
                    <a:pt x="2084" y="7227"/>
                    <a:pt x="2073" y="7334"/>
                  </a:cubicBezTo>
                  <a:cubicBezTo>
                    <a:pt x="2049" y="7370"/>
                    <a:pt x="2049" y="7406"/>
                    <a:pt x="2049" y="7442"/>
                  </a:cubicBezTo>
                  <a:lnTo>
                    <a:pt x="858" y="7799"/>
                  </a:lnTo>
                  <a:cubicBezTo>
                    <a:pt x="346" y="7965"/>
                    <a:pt x="1" y="8430"/>
                    <a:pt x="1" y="8954"/>
                  </a:cubicBezTo>
                  <a:lnTo>
                    <a:pt x="1" y="11025"/>
                  </a:lnTo>
                  <a:cubicBezTo>
                    <a:pt x="1" y="11121"/>
                    <a:pt x="72" y="11192"/>
                    <a:pt x="168" y="11192"/>
                  </a:cubicBezTo>
                  <a:cubicBezTo>
                    <a:pt x="251" y="11192"/>
                    <a:pt x="322" y="11121"/>
                    <a:pt x="322" y="11025"/>
                  </a:cubicBezTo>
                  <a:lnTo>
                    <a:pt x="322" y="8954"/>
                  </a:lnTo>
                  <a:cubicBezTo>
                    <a:pt x="322" y="8573"/>
                    <a:pt x="584" y="8227"/>
                    <a:pt x="953" y="8108"/>
                  </a:cubicBezTo>
                  <a:lnTo>
                    <a:pt x="2192" y="7739"/>
                  </a:lnTo>
                  <a:lnTo>
                    <a:pt x="2406" y="8025"/>
                  </a:lnTo>
                  <a:lnTo>
                    <a:pt x="2156" y="8275"/>
                  </a:lnTo>
                  <a:cubicBezTo>
                    <a:pt x="1989" y="8442"/>
                    <a:pt x="1965" y="8680"/>
                    <a:pt x="2073" y="8870"/>
                  </a:cubicBezTo>
                  <a:lnTo>
                    <a:pt x="2549" y="9811"/>
                  </a:lnTo>
                  <a:lnTo>
                    <a:pt x="2096" y="9811"/>
                  </a:lnTo>
                  <a:lnTo>
                    <a:pt x="2096" y="9609"/>
                  </a:lnTo>
                  <a:cubicBezTo>
                    <a:pt x="2096" y="9525"/>
                    <a:pt x="2025" y="9454"/>
                    <a:pt x="1930" y="9454"/>
                  </a:cubicBezTo>
                  <a:cubicBezTo>
                    <a:pt x="1846" y="9454"/>
                    <a:pt x="1775" y="9525"/>
                    <a:pt x="1775" y="9609"/>
                  </a:cubicBezTo>
                  <a:lnTo>
                    <a:pt x="1775" y="9811"/>
                  </a:lnTo>
                  <a:lnTo>
                    <a:pt x="1061" y="9811"/>
                  </a:lnTo>
                  <a:cubicBezTo>
                    <a:pt x="965" y="9811"/>
                    <a:pt x="894" y="9882"/>
                    <a:pt x="894" y="9966"/>
                  </a:cubicBezTo>
                  <a:lnTo>
                    <a:pt x="894" y="11025"/>
                  </a:lnTo>
                  <a:cubicBezTo>
                    <a:pt x="894" y="11121"/>
                    <a:pt x="965" y="11192"/>
                    <a:pt x="1061" y="11192"/>
                  </a:cubicBezTo>
                  <a:lnTo>
                    <a:pt x="2811" y="11192"/>
                  </a:lnTo>
                  <a:cubicBezTo>
                    <a:pt x="2906" y="11192"/>
                    <a:pt x="2977" y="11121"/>
                    <a:pt x="2977" y="11025"/>
                  </a:cubicBezTo>
                  <a:lnTo>
                    <a:pt x="2977" y="10668"/>
                  </a:lnTo>
                  <a:lnTo>
                    <a:pt x="3180" y="11097"/>
                  </a:lnTo>
                  <a:cubicBezTo>
                    <a:pt x="3216" y="11156"/>
                    <a:pt x="3275" y="11192"/>
                    <a:pt x="3335" y="11192"/>
                  </a:cubicBezTo>
                  <a:cubicBezTo>
                    <a:pt x="3358" y="11192"/>
                    <a:pt x="3382" y="11192"/>
                    <a:pt x="3406" y="11180"/>
                  </a:cubicBezTo>
                  <a:cubicBezTo>
                    <a:pt x="3477" y="11133"/>
                    <a:pt x="3525" y="11037"/>
                    <a:pt x="3477" y="10954"/>
                  </a:cubicBezTo>
                  <a:lnTo>
                    <a:pt x="2370" y="8716"/>
                  </a:lnTo>
                  <a:cubicBezTo>
                    <a:pt x="2334" y="8644"/>
                    <a:pt x="2346" y="8561"/>
                    <a:pt x="2394" y="8513"/>
                  </a:cubicBezTo>
                  <a:lnTo>
                    <a:pt x="2739" y="8168"/>
                  </a:lnTo>
                  <a:cubicBezTo>
                    <a:pt x="2799" y="8108"/>
                    <a:pt x="2799" y="8025"/>
                    <a:pt x="2751" y="7965"/>
                  </a:cubicBezTo>
                  <a:lnTo>
                    <a:pt x="2382" y="7477"/>
                  </a:lnTo>
                  <a:cubicBezTo>
                    <a:pt x="2370" y="7454"/>
                    <a:pt x="2370" y="7442"/>
                    <a:pt x="2370" y="7430"/>
                  </a:cubicBezTo>
                  <a:cubicBezTo>
                    <a:pt x="2370" y="7418"/>
                    <a:pt x="2382" y="7394"/>
                    <a:pt x="2394" y="7394"/>
                  </a:cubicBezTo>
                  <a:lnTo>
                    <a:pt x="3037" y="7073"/>
                  </a:lnTo>
                  <a:lnTo>
                    <a:pt x="3501" y="8632"/>
                  </a:lnTo>
                  <a:cubicBezTo>
                    <a:pt x="3522" y="8716"/>
                    <a:pt x="3598" y="8754"/>
                    <a:pt x="3673" y="8754"/>
                  </a:cubicBezTo>
                  <a:cubicBezTo>
                    <a:pt x="3683" y="8754"/>
                    <a:pt x="3693" y="8753"/>
                    <a:pt x="3704" y="8751"/>
                  </a:cubicBezTo>
                  <a:cubicBezTo>
                    <a:pt x="3799" y="8716"/>
                    <a:pt x="3835" y="8632"/>
                    <a:pt x="3823" y="8549"/>
                  </a:cubicBezTo>
                  <a:lnTo>
                    <a:pt x="3751" y="8287"/>
                  </a:lnTo>
                  <a:lnTo>
                    <a:pt x="3751" y="8287"/>
                  </a:lnTo>
                  <a:cubicBezTo>
                    <a:pt x="3954" y="8358"/>
                    <a:pt x="4168" y="8394"/>
                    <a:pt x="4370" y="8394"/>
                  </a:cubicBezTo>
                  <a:cubicBezTo>
                    <a:pt x="4597" y="8394"/>
                    <a:pt x="4811" y="8358"/>
                    <a:pt x="5001" y="8287"/>
                  </a:cubicBezTo>
                  <a:lnTo>
                    <a:pt x="5001" y="8287"/>
                  </a:lnTo>
                  <a:lnTo>
                    <a:pt x="4370" y="10442"/>
                  </a:lnTo>
                  <a:lnTo>
                    <a:pt x="4013" y="9228"/>
                  </a:lnTo>
                  <a:cubicBezTo>
                    <a:pt x="3992" y="9144"/>
                    <a:pt x="3917" y="9106"/>
                    <a:pt x="3842" y="9106"/>
                  </a:cubicBezTo>
                  <a:cubicBezTo>
                    <a:pt x="3832" y="9106"/>
                    <a:pt x="3821" y="9107"/>
                    <a:pt x="3811" y="9108"/>
                  </a:cubicBezTo>
                  <a:cubicBezTo>
                    <a:pt x="3716" y="9120"/>
                    <a:pt x="3680" y="9228"/>
                    <a:pt x="3692" y="9311"/>
                  </a:cubicBezTo>
                  <a:lnTo>
                    <a:pt x="4192" y="11073"/>
                  </a:lnTo>
                  <a:cubicBezTo>
                    <a:pt x="4216" y="11144"/>
                    <a:pt x="4287" y="11192"/>
                    <a:pt x="4359" y="11192"/>
                  </a:cubicBezTo>
                  <a:cubicBezTo>
                    <a:pt x="4430" y="11192"/>
                    <a:pt x="4490" y="11144"/>
                    <a:pt x="4525" y="11073"/>
                  </a:cubicBezTo>
                  <a:lnTo>
                    <a:pt x="5704" y="7049"/>
                  </a:lnTo>
                  <a:lnTo>
                    <a:pt x="6335" y="7382"/>
                  </a:lnTo>
                  <a:lnTo>
                    <a:pt x="6371" y="7406"/>
                  </a:lnTo>
                  <a:cubicBezTo>
                    <a:pt x="6371" y="7430"/>
                    <a:pt x="6371" y="7442"/>
                    <a:pt x="6359" y="7454"/>
                  </a:cubicBezTo>
                  <a:lnTo>
                    <a:pt x="5978" y="7942"/>
                  </a:lnTo>
                  <a:cubicBezTo>
                    <a:pt x="5942" y="8001"/>
                    <a:pt x="5942" y="8108"/>
                    <a:pt x="6002" y="8156"/>
                  </a:cubicBezTo>
                  <a:lnTo>
                    <a:pt x="6335" y="8501"/>
                  </a:lnTo>
                  <a:cubicBezTo>
                    <a:pt x="6395" y="8561"/>
                    <a:pt x="6418" y="8644"/>
                    <a:pt x="6371" y="8704"/>
                  </a:cubicBezTo>
                  <a:lnTo>
                    <a:pt x="5252" y="10942"/>
                  </a:lnTo>
                  <a:cubicBezTo>
                    <a:pt x="5204" y="11013"/>
                    <a:pt x="5240" y="11121"/>
                    <a:pt x="5323" y="11156"/>
                  </a:cubicBezTo>
                  <a:cubicBezTo>
                    <a:pt x="5359" y="11180"/>
                    <a:pt x="5371" y="11180"/>
                    <a:pt x="5406" y="11180"/>
                  </a:cubicBezTo>
                  <a:cubicBezTo>
                    <a:pt x="5466" y="11180"/>
                    <a:pt x="5525" y="11144"/>
                    <a:pt x="5549" y="11085"/>
                  </a:cubicBezTo>
                  <a:lnTo>
                    <a:pt x="6668" y="8858"/>
                  </a:lnTo>
                  <a:cubicBezTo>
                    <a:pt x="6776" y="8656"/>
                    <a:pt x="6728" y="8418"/>
                    <a:pt x="6573" y="8263"/>
                  </a:cubicBezTo>
                  <a:lnTo>
                    <a:pt x="6323" y="8001"/>
                  </a:lnTo>
                  <a:lnTo>
                    <a:pt x="6549" y="7727"/>
                  </a:lnTo>
                  <a:lnTo>
                    <a:pt x="7788" y="8096"/>
                  </a:lnTo>
                  <a:cubicBezTo>
                    <a:pt x="8157" y="8216"/>
                    <a:pt x="8407" y="8561"/>
                    <a:pt x="8407" y="8942"/>
                  </a:cubicBezTo>
                  <a:lnTo>
                    <a:pt x="8407" y="11013"/>
                  </a:lnTo>
                  <a:cubicBezTo>
                    <a:pt x="8407" y="11097"/>
                    <a:pt x="8478" y="11180"/>
                    <a:pt x="8573" y="11180"/>
                  </a:cubicBezTo>
                  <a:cubicBezTo>
                    <a:pt x="8657" y="11180"/>
                    <a:pt x="8740" y="11097"/>
                    <a:pt x="8740" y="11013"/>
                  </a:cubicBezTo>
                  <a:lnTo>
                    <a:pt x="8740" y="8942"/>
                  </a:lnTo>
                  <a:cubicBezTo>
                    <a:pt x="8764" y="8442"/>
                    <a:pt x="8419" y="7965"/>
                    <a:pt x="7907" y="7811"/>
                  </a:cubicBezTo>
                  <a:lnTo>
                    <a:pt x="6716" y="7454"/>
                  </a:lnTo>
                  <a:cubicBezTo>
                    <a:pt x="6716" y="7430"/>
                    <a:pt x="6716" y="7382"/>
                    <a:pt x="6692" y="7358"/>
                  </a:cubicBezTo>
                  <a:cubicBezTo>
                    <a:pt x="6668" y="7251"/>
                    <a:pt x="6597" y="7144"/>
                    <a:pt x="6502" y="7096"/>
                  </a:cubicBezTo>
                  <a:lnTo>
                    <a:pt x="5775" y="6727"/>
                  </a:lnTo>
                  <a:lnTo>
                    <a:pt x="5775" y="6203"/>
                  </a:lnTo>
                  <a:cubicBezTo>
                    <a:pt x="6323" y="5822"/>
                    <a:pt x="6716" y="5227"/>
                    <a:pt x="6799" y="4536"/>
                  </a:cubicBezTo>
                  <a:lnTo>
                    <a:pt x="6906" y="4536"/>
                  </a:lnTo>
                  <a:cubicBezTo>
                    <a:pt x="7228" y="4536"/>
                    <a:pt x="7502" y="4298"/>
                    <a:pt x="7526" y="4001"/>
                  </a:cubicBezTo>
                  <a:cubicBezTo>
                    <a:pt x="7549" y="3834"/>
                    <a:pt x="7490" y="3655"/>
                    <a:pt x="7383" y="3536"/>
                  </a:cubicBezTo>
                  <a:cubicBezTo>
                    <a:pt x="7323" y="3477"/>
                    <a:pt x="7264" y="3441"/>
                    <a:pt x="7192" y="3393"/>
                  </a:cubicBezTo>
                  <a:lnTo>
                    <a:pt x="7192" y="1572"/>
                  </a:lnTo>
                  <a:cubicBezTo>
                    <a:pt x="7192" y="905"/>
                    <a:pt x="6633" y="357"/>
                    <a:pt x="5966" y="357"/>
                  </a:cubicBezTo>
                  <a:lnTo>
                    <a:pt x="5942" y="357"/>
                  </a:lnTo>
                  <a:cubicBezTo>
                    <a:pt x="5644" y="131"/>
                    <a:pt x="5204" y="0"/>
                    <a:pt x="4728" y="0"/>
                  </a:cubicBezTo>
                  <a:close/>
                </a:path>
              </a:pathLst>
            </a:custGeom>
            <a:solidFill>
              <a:srgbClr val="094BB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71" name="Google Shape;471;p22"/>
            <p:cNvSpPr/>
            <p:nvPr/>
          </p:nvSpPr>
          <p:spPr>
            <a:xfrm>
              <a:off x="6012727" y="4085840"/>
              <a:ext cx="37731" cy="37763"/>
            </a:xfrm>
            <a:custGeom>
              <a:avLst/>
              <a:gdLst/>
              <a:ahLst/>
              <a:cxnLst/>
              <a:rect l="l" t="t" r="r" b="b"/>
              <a:pathLst>
                <a:path w="1191" h="1192" extrusionOk="0">
                  <a:moveTo>
                    <a:pt x="595" y="1"/>
                  </a:moveTo>
                  <a:cubicBezTo>
                    <a:pt x="512" y="1"/>
                    <a:pt x="441" y="72"/>
                    <a:pt x="441" y="167"/>
                  </a:cubicBezTo>
                  <a:lnTo>
                    <a:pt x="441" y="429"/>
                  </a:lnTo>
                  <a:lnTo>
                    <a:pt x="167" y="429"/>
                  </a:lnTo>
                  <a:cubicBezTo>
                    <a:pt x="84" y="429"/>
                    <a:pt x="0" y="513"/>
                    <a:pt x="0" y="596"/>
                  </a:cubicBezTo>
                  <a:cubicBezTo>
                    <a:pt x="0" y="691"/>
                    <a:pt x="84" y="763"/>
                    <a:pt x="167" y="763"/>
                  </a:cubicBezTo>
                  <a:lnTo>
                    <a:pt x="441" y="763"/>
                  </a:lnTo>
                  <a:lnTo>
                    <a:pt x="441" y="1025"/>
                  </a:lnTo>
                  <a:cubicBezTo>
                    <a:pt x="441" y="1120"/>
                    <a:pt x="512" y="1191"/>
                    <a:pt x="595" y="1191"/>
                  </a:cubicBezTo>
                  <a:cubicBezTo>
                    <a:pt x="691" y="1191"/>
                    <a:pt x="762" y="1120"/>
                    <a:pt x="762" y="1025"/>
                  </a:cubicBezTo>
                  <a:lnTo>
                    <a:pt x="762" y="763"/>
                  </a:lnTo>
                  <a:lnTo>
                    <a:pt x="1024" y="763"/>
                  </a:lnTo>
                  <a:cubicBezTo>
                    <a:pt x="1119" y="763"/>
                    <a:pt x="1191" y="691"/>
                    <a:pt x="1191" y="596"/>
                  </a:cubicBezTo>
                  <a:cubicBezTo>
                    <a:pt x="1191" y="513"/>
                    <a:pt x="1119" y="429"/>
                    <a:pt x="1024" y="429"/>
                  </a:cubicBezTo>
                  <a:lnTo>
                    <a:pt x="762" y="429"/>
                  </a:lnTo>
                  <a:lnTo>
                    <a:pt x="762" y="167"/>
                  </a:lnTo>
                  <a:cubicBezTo>
                    <a:pt x="762" y="72"/>
                    <a:pt x="691" y="1"/>
                    <a:pt x="595" y="1"/>
                  </a:cubicBezTo>
                  <a:close/>
                </a:path>
              </a:pathLst>
            </a:custGeom>
            <a:solidFill>
              <a:srgbClr val="094BB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Google Shape;58;p13"/>
          <p:cNvSpPr txBox="1"/>
          <p:nvPr/>
        </p:nvSpPr>
        <p:spPr>
          <a:xfrm>
            <a:off x="785600" y="397150"/>
            <a:ext cx="5033400" cy="46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ru-RU" sz="2400" b="1" i="0" u="none" strike="noStrike" cap="none">
                <a:solidFill>
                  <a:schemeClr val="dk1"/>
                </a:solidFill>
                <a:latin typeface="Playfair Display"/>
                <a:ea typeface="Playfair Display"/>
                <a:cs typeface="Playfair Display"/>
                <a:sym typeface="Playfair Display"/>
              </a:rPr>
              <a:t>АКТУАЛЬНОСТЬ </a:t>
            </a:r>
            <a:endParaRPr sz="1800" b="0" i="0" u="none" strike="noStrike" cap="none">
              <a:solidFill>
                <a:schemeClr val="dk1"/>
              </a:solidFill>
              <a:latin typeface="Playfair Display"/>
              <a:ea typeface="Playfair Display"/>
              <a:cs typeface="Playfair Display"/>
              <a:sym typeface="Playfair Display"/>
            </a:endParaRPr>
          </a:p>
        </p:txBody>
      </p:sp>
      <p:sp>
        <p:nvSpPr>
          <p:cNvPr id="59" name="Google Shape;59;p13"/>
          <p:cNvSpPr/>
          <p:nvPr/>
        </p:nvSpPr>
        <p:spPr>
          <a:xfrm>
            <a:off x="289925" y="1795930"/>
            <a:ext cx="7238320" cy="409051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lvl="0"/>
            <a:r>
              <a:rPr lang="ru-RU" sz="2000" dirty="0">
                <a:solidFill>
                  <a:schemeClr val="dk1"/>
                </a:solidFill>
                <a:latin typeface="Alegreya Sans"/>
                <a:ea typeface="Alegreya Sans"/>
                <a:cs typeface="Alegreya Sans"/>
                <a:sym typeface="Alegreya Sans"/>
              </a:rPr>
              <a:t>В Российской Федерации общая распространенность остеоартрита среди взрослого населения в 2019 г. составляла около 3200 случаев на 100 000 населения, при этом сохраняется устойчивая тенденция к росту первичной заболеваемости.</a:t>
            </a:r>
          </a:p>
          <a:p>
            <a:pPr lvl="0"/>
            <a:endParaRPr lang="ru-RU" sz="2000" dirty="0">
              <a:solidFill>
                <a:schemeClr val="dk1"/>
              </a:solidFill>
              <a:latin typeface="Alegreya Sans"/>
              <a:ea typeface="Alegreya Sans"/>
              <a:cs typeface="Alegreya Sans"/>
              <a:sym typeface="Alegreya Sans"/>
            </a:endParaRPr>
          </a:p>
          <a:p>
            <a:pPr lvl="0"/>
            <a:r>
              <a:rPr lang="ru-RU" sz="2000" dirty="0">
                <a:solidFill>
                  <a:schemeClr val="dk1"/>
                </a:solidFill>
                <a:latin typeface="Alegreya Sans"/>
                <a:ea typeface="Alegreya Sans"/>
                <a:cs typeface="Alegreya Sans"/>
                <a:sym typeface="Alegreya Sans"/>
              </a:rPr>
              <a:t>Общая заболеваемость симптоматическим ОА в популяции составляет от 3% в возрасте 40-49 лет до 38% в возрасте 70 лет и более.</a:t>
            </a:r>
          </a:p>
          <a:p>
            <a:pPr lvl="0"/>
            <a:r>
              <a:rPr lang="ru-RU" sz="2000" dirty="0">
                <a:solidFill>
                  <a:schemeClr val="dk1"/>
                </a:solidFill>
                <a:latin typeface="Alegreya Sans"/>
                <a:ea typeface="Alegreya Sans"/>
                <a:cs typeface="Alegreya Sans"/>
                <a:sym typeface="Alegreya Sans"/>
              </a:rPr>
              <a:t> </a:t>
            </a:r>
          </a:p>
          <a:p>
            <a:pPr lvl="0"/>
            <a:r>
              <a:rPr lang="ru-RU" sz="2000" dirty="0">
                <a:solidFill>
                  <a:schemeClr val="dk1"/>
                </a:solidFill>
                <a:latin typeface="Alegreya Sans"/>
                <a:ea typeface="Alegreya Sans"/>
                <a:cs typeface="Alegreya Sans"/>
                <a:sym typeface="Alegreya Sans"/>
              </a:rPr>
              <a:t>ОА является наиболее частой причиной инвалидности в классе болезней костно-мышечной системы, при этом около 90% случаев первичной инвалидности приходится на патологию крупных суставов нижних конечностей.</a:t>
            </a:r>
            <a:br>
              <a:rPr lang="ru-RU" sz="2000" dirty="0">
                <a:solidFill>
                  <a:schemeClr val="dk1"/>
                </a:solidFill>
                <a:latin typeface="Alegreya Sans"/>
                <a:ea typeface="Alegreya Sans"/>
                <a:cs typeface="Alegreya Sans"/>
                <a:sym typeface="Alegreya Sans"/>
              </a:rPr>
            </a:br>
            <a:endParaRPr sz="2200" dirty="0">
              <a:solidFill>
                <a:schemeClr val="dk1"/>
              </a:solidFill>
              <a:latin typeface="Alegreya Sans"/>
              <a:ea typeface="Alegreya Sans"/>
              <a:cs typeface="Alegreya Sans"/>
              <a:sym typeface="Alegreya Sans"/>
            </a:endParaRPr>
          </a:p>
        </p:txBody>
      </p:sp>
      <p:grpSp>
        <p:nvGrpSpPr>
          <p:cNvPr id="60" name="Google Shape;60;p13"/>
          <p:cNvGrpSpPr/>
          <p:nvPr/>
        </p:nvGrpSpPr>
        <p:grpSpPr>
          <a:xfrm rot="-5400000">
            <a:off x="10669697" y="38927"/>
            <a:ext cx="553723" cy="1197835"/>
            <a:chOff x="5936974" y="1934817"/>
            <a:chExt cx="796036" cy="1722017"/>
          </a:xfrm>
        </p:grpSpPr>
        <p:grpSp>
          <p:nvGrpSpPr>
            <p:cNvPr id="61" name="Google Shape;61;p13"/>
            <p:cNvGrpSpPr/>
            <p:nvPr/>
          </p:nvGrpSpPr>
          <p:grpSpPr>
            <a:xfrm>
              <a:off x="5936974" y="1934817"/>
              <a:ext cx="159000" cy="1722017"/>
              <a:chOff x="5936974" y="1934817"/>
              <a:chExt cx="159000" cy="1722017"/>
            </a:xfrm>
          </p:grpSpPr>
          <p:sp>
            <p:nvSpPr>
              <p:cNvPr id="62" name="Google Shape;62;p13"/>
              <p:cNvSpPr/>
              <p:nvPr/>
            </p:nvSpPr>
            <p:spPr>
              <a:xfrm>
                <a:off x="5936974" y="1934817"/>
                <a:ext cx="159000" cy="159000"/>
              </a:xfrm>
              <a:prstGeom prst="ellipse">
                <a:avLst/>
              </a:pr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3" name="Google Shape;63;p13"/>
              <p:cNvSpPr/>
              <p:nvPr/>
            </p:nvSpPr>
            <p:spPr>
              <a:xfrm>
                <a:off x="5936974" y="2247420"/>
                <a:ext cx="159000" cy="159000"/>
              </a:xfrm>
              <a:prstGeom prst="ellipse">
                <a:avLst/>
              </a:pr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4" name="Google Shape;64;p13"/>
              <p:cNvSpPr/>
              <p:nvPr/>
            </p:nvSpPr>
            <p:spPr>
              <a:xfrm>
                <a:off x="5936974" y="2560023"/>
                <a:ext cx="159000" cy="159000"/>
              </a:xfrm>
              <a:prstGeom prst="ellipse">
                <a:avLst/>
              </a:pr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5" name="Google Shape;65;p13"/>
              <p:cNvSpPr/>
              <p:nvPr/>
            </p:nvSpPr>
            <p:spPr>
              <a:xfrm>
                <a:off x="5936974" y="2872625"/>
                <a:ext cx="159000" cy="159000"/>
              </a:xfrm>
              <a:prstGeom prst="ellipse">
                <a:avLst/>
              </a:pr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6" name="Google Shape;66;p13"/>
              <p:cNvSpPr/>
              <p:nvPr/>
            </p:nvSpPr>
            <p:spPr>
              <a:xfrm>
                <a:off x="5936974" y="3185229"/>
                <a:ext cx="159000" cy="159000"/>
              </a:xfrm>
              <a:prstGeom prst="ellipse">
                <a:avLst/>
              </a:pr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7" name="Google Shape;67;p13"/>
              <p:cNvSpPr/>
              <p:nvPr/>
            </p:nvSpPr>
            <p:spPr>
              <a:xfrm>
                <a:off x="5936974" y="3497834"/>
                <a:ext cx="159000" cy="159000"/>
              </a:xfrm>
              <a:prstGeom prst="ellipse">
                <a:avLst/>
              </a:pr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68" name="Google Shape;68;p13"/>
            <p:cNvGrpSpPr/>
            <p:nvPr/>
          </p:nvGrpSpPr>
          <p:grpSpPr>
            <a:xfrm>
              <a:off x="6255492" y="1934817"/>
              <a:ext cx="159000" cy="1722017"/>
              <a:chOff x="6242810" y="1934817"/>
              <a:chExt cx="159000" cy="1722017"/>
            </a:xfrm>
          </p:grpSpPr>
          <p:sp>
            <p:nvSpPr>
              <p:cNvPr id="69" name="Google Shape;69;p13"/>
              <p:cNvSpPr/>
              <p:nvPr/>
            </p:nvSpPr>
            <p:spPr>
              <a:xfrm>
                <a:off x="6242810" y="1934817"/>
                <a:ext cx="159000" cy="159000"/>
              </a:xfrm>
              <a:prstGeom prst="ellipse">
                <a:avLst/>
              </a:pr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0" name="Google Shape;70;p13"/>
              <p:cNvSpPr/>
              <p:nvPr/>
            </p:nvSpPr>
            <p:spPr>
              <a:xfrm>
                <a:off x="6242810" y="2247420"/>
                <a:ext cx="159000" cy="159000"/>
              </a:xfrm>
              <a:prstGeom prst="ellipse">
                <a:avLst/>
              </a:pr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1" name="Google Shape;71;p13"/>
              <p:cNvSpPr/>
              <p:nvPr/>
            </p:nvSpPr>
            <p:spPr>
              <a:xfrm>
                <a:off x="6242810" y="2560023"/>
                <a:ext cx="159000" cy="159000"/>
              </a:xfrm>
              <a:prstGeom prst="ellipse">
                <a:avLst/>
              </a:pr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2" name="Google Shape;72;p13"/>
              <p:cNvSpPr/>
              <p:nvPr/>
            </p:nvSpPr>
            <p:spPr>
              <a:xfrm>
                <a:off x="6242810" y="2872625"/>
                <a:ext cx="159000" cy="159000"/>
              </a:xfrm>
              <a:prstGeom prst="ellipse">
                <a:avLst/>
              </a:pr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3" name="Google Shape;73;p13"/>
              <p:cNvSpPr/>
              <p:nvPr/>
            </p:nvSpPr>
            <p:spPr>
              <a:xfrm>
                <a:off x="6242810" y="3185229"/>
                <a:ext cx="159000" cy="159000"/>
              </a:xfrm>
              <a:prstGeom prst="ellipse">
                <a:avLst/>
              </a:pr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4" name="Google Shape;74;p13"/>
              <p:cNvSpPr/>
              <p:nvPr/>
            </p:nvSpPr>
            <p:spPr>
              <a:xfrm>
                <a:off x="6242810" y="3497834"/>
                <a:ext cx="159000" cy="159000"/>
              </a:xfrm>
              <a:prstGeom prst="ellipse">
                <a:avLst/>
              </a:pr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75" name="Google Shape;75;p13"/>
            <p:cNvGrpSpPr/>
            <p:nvPr/>
          </p:nvGrpSpPr>
          <p:grpSpPr>
            <a:xfrm>
              <a:off x="6574010" y="1934817"/>
              <a:ext cx="159000" cy="1722017"/>
              <a:chOff x="6242810" y="1934817"/>
              <a:chExt cx="159000" cy="1722017"/>
            </a:xfrm>
          </p:grpSpPr>
          <p:sp>
            <p:nvSpPr>
              <p:cNvPr id="76" name="Google Shape;76;p13"/>
              <p:cNvSpPr/>
              <p:nvPr/>
            </p:nvSpPr>
            <p:spPr>
              <a:xfrm>
                <a:off x="6242810" y="1934817"/>
                <a:ext cx="159000" cy="159000"/>
              </a:xfrm>
              <a:prstGeom prst="ellipse">
                <a:avLst/>
              </a:pr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7" name="Google Shape;77;p13"/>
              <p:cNvSpPr/>
              <p:nvPr/>
            </p:nvSpPr>
            <p:spPr>
              <a:xfrm>
                <a:off x="6242810" y="2247420"/>
                <a:ext cx="159000" cy="159000"/>
              </a:xfrm>
              <a:prstGeom prst="ellipse">
                <a:avLst/>
              </a:pr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8" name="Google Shape;78;p13"/>
              <p:cNvSpPr/>
              <p:nvPr/>
            </p:nvSpPr>
            <p:spPr>
              <a:xfrm>
                <a:off x="6242810" y="2560023"/>
                <a:ext cx="159000" cy="159000"/>
              </a:xfrm>
              <a:prstGeom prst="ellipse">
                <a:avLst/>
              </a:pr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9" name="Google Shape;79;p13"/>
              <p:cNvSpPr/>
              <p:nvPr/>
            </p:nvSpPr>
            <p:spPr>
              <a:xfrm>
                <a:off x="6242810" y="2872625"/>
                <a:ext cx="159000" cy="159000"/>
              </a:xfrm>
              <a:prstGeom prst="ellipse">
                <a:avLst/>
              </a:pr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0" name="Google Shape;80;p13"/>
              <p:cNvSpPr/>
              <p:nvPr/>
            </p:nvSpPr>
            <p:spPr>
              <a:xfrm>
                <a:off x="6242810" y="3185229"/>
                <a:ext cx="159000" cy="159000"/>
              </a:xfrm>
              <a:prstGeom prst="ellipse">
                <a:avLst/>
              </a:pr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1" name="Google Shape;81;p13"/>
              <p:cNvSpPr/>
              <p:nvPr/>
            </p:nvSpPr>
            <p:spPr>
              <a:xfrm>
                <a:off x="6242810" y="3497834"/>
                <a:ext cx="159000" cy="159000"/>
              </a:xfrm>
              <a:prstGeom prst="ellipse">
                <a:avLst/>
              </a:pr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sp>
        <p:nvSpPr>
          <p:cNvPr id="83" name="Google Shape;83;p13"/>
          <p:cNvSpPr/>
          <p:nvPr/>
        </p:nvSpPr>
        <p:spPr>
          <a:xfrm>
            <a:off x="347511" y="870250"/>
            <a:ext cx="7126217" cy="595200"/>
          </a:xfrm>
          <a:prstGeom prst="roundRect">
            <a:avLst>
              <a:gd name="adj" fmla="val 16667"/>
            </a:avLst>
          </a:prstGeom>
          <a:solidFill>
            <a:schemeClr val="accent3"/>
          </a:solidFill>
          <a:ln>
            <a:noFill/>
          </a:ln>
          <a:effectLst>
            <a:outerShdw blurRad="371475" dist="209550" dir="5400000" algn="t" rotWithShape="0">
              <a:srgbClr val="000000">
                <a:alpha val="102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4" name="Google Shape;84;p13"/>
          <p:cNvSpPr/>
          <p:nvPr/>
        </p:nvSpPr>
        <p:spPr>
          <a:xfrm>
            <a:off x="1081421" y="858850"/>
            <a:ext cx="5662280" cy="46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lvl="0" algn="ctr">
              <a:lnSpc>
                <a:spcPct val="113999"/>
              </a:lnSpc>
              <a:buSzPts val="3600"/>
            </a:pPr>
            <a:r>
              <a:rPr lang="ru-RU" sz="2900" dirty="0">
                <a:solidFill>
                  <a:srgbClr val="0C0C0C"/>
                </a:solidFill>
                <a:latin typeface="Alegreya Sans Medium"/>
                <a:ea typeface="Alegreya Sans Medium"/>
                <a:cs typeface="Alegreya Sans Medium"/>
                <a:sym typeface="Alegreya Sans Medium"/>
              </a:rPr>
              <a:t>Остеоартрит (ОА) крупных суставов</a:t>
            </a:r>
            <a:endParaRPr sz="1100" i="0" u="none" strike="noStrike" cap="none" dirty="0">
              <a:solidFill>
                <a:srgbClr val="0C0C0C"/>
              </a:solidFill>
              <a:latin typeface="Alegreya Sans Medium"/>
              <a:ea typeface="Alegreya Sans Medium"/>
              <a:cs typeface="Alegreya Sans Medium"/>
              <a:sym typeface="Alegreya Sans Medium"/>
            </a:endParaRPr>
          </a:p>
        </p:txBody>
      </p:sp>
      <p:sp>
        <p:nvSpPr>
          <p:cNvPr id="91" name="Google Shape;91;p13"/>
          <p:cNvSpPr/>
          <p:nvPr/>
        </p:nvSpPr>
        <p:spPr>
          <a:xfrm>
            <a:off x="289924" y="5987750"/>
            <a:ext cx="11730625" cy="11702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ru-RU" sz="1000" i="0" u="none" strike="noStrike" cap="none" dirty="0">
                <a:solidFill>
                  <a:schemeClr val="tx1"/>
                </a:solidFill>
                <a:latin typeface="Alegreya Sans Light"/>
                <a:ea typeface="Alegreya Sans Light"/>
                <a:cs typeface="Alegreya Sans Light"/>
                <a:sym typeface="Alegreya Sans Light"/>
              </a:rPr>
              <a:t>1.. </a:t>
            </a:r>
            <a:r>
              <a:rPr lang="ru-RU" sz="1000" i="0" u="none" strike="noStrike" cap="none" dirty="0" err="1">
                <a:solidFill>
                  <a:schemeClr val="tx1"/>
                </a:solidFill>
                <a:latin typeface="Alegreya Sans Light"/>
                <a:ea typeface="Alegreya Sans Light"/>
                <a:cs typeface="Alegreya Sans Light"/>
                <a:sym typeface="Alegreya Sans Light"/>
              </a:rPr>
              <a:t>Чилилов</a:t>
            </a:r>
            <a:r>
              <a:rPr lang="ru-RU" sz="1000" i="0" u="none" strike="noStrike" cap="none" dirty="0">
                <a:solidFill>
                  <a:schemeClr val="tx1"/>
                </a:solidFill>
                <a:latin typeface="Alegreya Sans Light"/>
                <a:ea typeface="Alegreya Sans Light"/>
                <a:cs typeface="Alegreya Sans Light"/>
                <a:sym typeface="Alegreya Sans Light"/>
              </a:rPr>
              <a:t> А.М., Михайлова Ю.В., Зеленова О.В., </a:t>
            </a:r>
            <a:r>
              <a:rPr lang="ru-RU" sz="1000" i="0" u="none" strike="noStrike" cap="none" dirty="0" err="1">
                <a:solidFill>
                  <a:schemeClr val="tx1"/>
                </a:solidFill>
                <a:latin typeface="Alegreya Sans Light"/>
                <a:ea typeface="Alegreya Sans Light"/>
                <a:cs typeface="Alegreya Sans Light"/>
                <a:sym typeface="Alegreya Sans Light"/>
              </a:rPr>
              <a:t>Стерликов</a:t>
            </a:r>
            <a:r>
              <a:rPr lang="ru-RU" sz="1000" i="0" u="none" strike="noStrike" cap="none" dirty="0">
                <a:solidFill>
                  <a:schemeClr val="tx1"/>
                </a:solidFill>
                <a:latin typeface="Alegreya Sans Light"/>
                <a:ea typeface="Alegreya Sans Light"/>
                <a:cs typeface="Alegreya Sans Light"/>
                <a:sym typeface="Alegreya Sans Light"/>
              </a:rPr>
              <a:t> С.А., </a:t>
            </a:r>
            <a:r>
              <a:rPr lang="ru-RU" sz="1000" i="0" u="none" strike="noStrike" cap="none" dirty="0" err="1">
                <a:solidFill>
                  <a:schemeClr val="tx1"/>
                </a:solidFill>
                <a:latin typeface="Alegreya Sans Light"/>
                <a:ea typeface="Alegreya Sans Light"/>
                <a:cs typeface="Alegreya Sans Light"/>
                <a:sym typeface="Alegreya Sans Light"/>
              </a:rPr>
              <a:t>Оськов</a:t>
            </a:r>
            <a:r>
              <a:rPr lang="ru-RU" sz="1000" i="0" u="none" strike="noStrike" cap="none" dirty="0">
                <a:solidFill>
                  <a:schemeClr val="tx1"/>
                </a:solidFill>
                <a:latin typeface="Alegreya Sans Light"/>
                <a:ea typeface="Alegreya Sans Light"/>
                <a:cs typeface="Alegreya Sans Light"/>
                <a:sym typeface="Alegreya Sans Light"/>
              </a:rPr>
              <a:t> Ю.И. Эпидемиология остеоартрозов в Российской Федерации и прогноз её развития в постковидный период. Социальные аспекты здоровья населения [сетевое издание] 2025; 71(2):21. Режим доступа: http://vestnik.mednet.ru/content/view/1754/30/lang,ru/. DOI: 10.21045/2071-5021-2025-71-2-21</a:t>
            </a:r>
          </a:p>
          <a:p>
            <a:pPr lvl="0">
              <a:buSzPts val="1200"/>
            </a:pPr>
            <a:r>
              <a:rPr lang="ru-RU" sz="1000" i="0" u="none" strike="noStrike" cap="none" dirty="0">
                <a:solidFill>
                  <a:schemeClr val="tx1"/>
                </a:solidFill>
                <a:latin typeface="Alegreya Sans Light"/>
                <a:ea typeface="Alegreya Sans Light"/>
                <a:cs typeface="Alegreya Sans Light"/>
                <a:sym typeface="Alegreya Sans Light"/>
              </a:rPr>
              <a:t>2.. </a:t>
            </a:r>
            <a:r>
              <a:rPr lang="en-US" sz="1000" dirty="0">
                <a:solidFill>
                  <a:schemeClr val="tx1"/>
                </a:solidFill>
                <a:latin typeface="Alegreya Sans Light"/>
                <a:ea typeface="Alegreya Sans Light"/>
                <a:cs typeface="Alegreya Sans Light"/>
                <a:sym typeface="Alegreya Sans Light"/>
              </a:rPr>
              <a:t>Steinmetz J, Culbreth G, Haile L et al. Global, regional, and national burden of osteoarthritis, 1990–2020 and projections to 2050: a systematic analysis for the Global Burden of Disease Study 2021 The Lancet Rheumatology, 5, e508-e522</a:t>
            </a:r>
            <a:endParaRPr lang="ru-RU" sz="1000" dirty="0">
              <a:solidFill>
                <a:schemeClr val="tx1"/>
              </a:solidFill>
              <a:latin typeface="Alegreya Sans Light"/>
              <a:ea typeface="Alegreya Sans Light"/>
              <a:cs typeface="Alegreya Sans Light"/>
              <a:sym typeface="Alegreya Sans Light"/>
            </a:endParaRPr>
          </a:p>
          <a:p>
            <a:pPr lvl="0">
              <a:buSzPts val="1200"/>
            </a:pPr>
            <a:r>
              <a:rPr lang="ru-RU" sz="1000" i="0" u="none" strike="noStrike" cap="none" dirty="0">
                <a:solidFill>
                  <a:schemeClr val="tx1"/>
                </a:solidFill>
                <a:latin typeface="Alegreya Sans Light"/>
                <a:ea typeface="Alegreya Sans Light"/>
                <a:cs typeface="Alegreya Sans Light"/>
                <a:sym typeface="Alegreya Sans Light"/>
              </a:rPr>
              <a:t>3. Остеоартроз: возрастные особенности первичной инвалидности / И. Л. </a:t>
            </a:r>
            <a:r>
              <a:rPr lang="ru-RU" sz="1000" i="0" u="none" strike="noStrike" cap="none" dirty="0" err="1">
                <a:solidFill>
                  <a:schemeClr val="tx1"/>
                </a:solidFill>
                <a:latin typeface="Alegreya Sans Light"/>
                <a:ea typeface="Alegreya Sans Light"/>
                <a:cs typeface="Alegreya Sans Light"/>
                <a:sym typeface="Alegreya Sans Light"/>
              </a:rPr>
              <a:t>Петрунько</a:t>
            </a:r>
            <a:r>
              <a:rPr lang="ru-RU" sz="1000" i="0" u="none" strike="noStrike" cap="none" dirty="0">
                <a:solidFill>
                  <a:schemeClr val="tx1"/>
                </a:solidFill>
                <a:latin typeface="Alegreya Sans Light"/>
                <a:ea typeface="Alegreya Sans Light"/>
                <a:cs typeface="Alegreya Sans Light"/>
                <a:sym typeface="Alegreya Sans Light"/>
              </a:rPr>
              <a:t>, Л. В. Меньшикова, Н. В. Сергеева, А. А. Черкасова // Забайкальский медицинский вестник. – 2018. – № 2. – С. 41-47. – DOI 10.52485/19986173_2018_2_41.</a:t>
            </a:r>
          </a:p>
          <a:p>
            <a:pPr marL="0" marR="0" lvl="0" indent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endParaRPr sz="1200" i="0" u="none" strike="noStrike" cap="none" dirty="0">
              <a:solidFill>
                <a:schemeClr val="dk1"/>
              </a:solidFill>
              <a:latin typeface="Alegreya Sans Light"/>
              <a:ea typeface="Alegreya Sans Light"/>
              <a:cs typeface="Alegreya Sans Light"/>
              <a:sym typeface="Alegreya Sans Light"/>
            </a:endParaRPr>
          </a:p>
        </p:txBody>
      </p:sp>
      <p:graphicFrame>
        <p:nvGraphicFramePr>
          <p:cNvPr id="3" name="Диаграмма 2">
            <a:extLst>
              <a:ext uri="{FF2B5EF4-FFF2-40B4-BE49-F238E27FC236}">
                <a16:creationId xmlns:a16="http://schemas.microsoft.com/office/drawing/2014/main" id="{7427F69E-699D-D6F5-227D-470ACAB70E8F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388613542"/>
              </p:ext>
            </p:extLst>
          </p:nvPr>
        </p:nvGraphicFramePr>
        <p:xfrm>
          <a:off x="7528244" y="418595"/>
          <a:ext cx="4987850" cy="405575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5" name="Диаграмма 4">
            <a:extLst>
              <a:ext uri="{FF2B5EF4-FFF2-40B4-BE49-F238E27FC236}">
                <a16:creationId xmlns:a16="http://schemas.microsoft.com/office/drawing/2014/main" id="{2B05DB67-C2CA-EC8A-2819-981AE8B6BF18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331300519"/>
              </p:ext>
            </p:extLst>
          </p:nvPr>
        </p:nvGraphicFramePr>
        <p:xfrm>
          <a:off x="7667625" y="3697053"/>
          <a:ext cx="4162311" cy="251987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Google Shape;97;p14"/>
          <p:cNvSpPr txBox="1"/>
          <p:nvPr/>
        </p:nvSpPr>
        <p:spPr>
          <a:xfrm>
            <a:off x="785600" y="397150"/>
            <a:ext cx="5033400" cy="46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ru-RU" sz="2400" b="1" i="0" u="none" strike="noStrike" cap="none">
                <a:solidFill>
                  <a:schemeClr val="dk1"/>
                </a:solidFill>
                <a:latin typeface="Playfair Display"/>
                <a:ea typeface="Playfair Display"/>
                <a:cs typeface="Playfair Display"/>
                <a:sym typeface="Playfair Display"/>
              </a:rPr>
              <a:t>АКТУАЛЬНОСТЬ </a:t>
            </a:r>
            <a:endParaRPr sz="1800" b="0" i="0" u="none" strike="noStrike" cap="none">
              <a:solidFill>
                <a:schemeClr val="dk1"/>
              </a:solidFill>
              <a:latin typeface="Playfair Display"/>
              <a:ea typeface="Playfair Display"/>
              <a:cs typeface="Playfair Display"/>
              <a:sym typeface="Playfair Display"/>
            </a:endParaRPr>
          </a:p>
        </p:txBody>
      </p:sp>
      <p:grpSp>
        <p:nvGrpSpPr>
          <p:cNvPr id="99" name="Google Shape;99;p14"/>
          <p:cNvGrpSpPr/>
          <p:nvPr/>
        </p:nvGrpSpPr>
        <p:grpSpPr>
          <a:xfrm rot="-5400000">
            <a:off x="10669697" y="38930"/>
            <a:ext cx="553723" cy="1197835"/>
            <a:chOff x="5936974" y="1934817"/>
            <a:chExt cx="796036" cy="1722017"/>
          </a:xfrm>
        </p:grpSpPr>
        <p:grpSp>
          <p:nvGrpSpPr>
            <p:cNvPr id="100" name="Google Shape;100;p14"/>
            <p:cNvGrpSpPr/>
            <p:nvPr/>
          </p:nvGrpSpPr>
          <p:grpSpPr>
            <a:xfrm>
              <a:off x="5936974" y="1934817"/>
              <a:ext cx="159000" cy="1722017"/>
              <a:chOff x="5936974" y="1934817"/>
              <a:chExt cx="159000" cy="1722017"/>
            </a:xfrm>
          </p:grpSpPr>
          <p:sp>
            <p:nvSpPr>
              <p:cNvPr id="101" name="Google Shape;101;p14"/>
              <p:cNvSpPr/>
              <p:nvPr/>
            </p:nvSpPr>
            <p:spPr>
              <a:xfrm>
                <a:off x="5936974" y="1934817"/>
                <a:ext cx="159000" cy="159000"/>
              </a:xfrm>
              <a:prstGeom prst="ellipse">
                <a:avLst/>
              </a:pr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02" name="Google Shape;102;p14"/>
              <p:cNvSpPr/>
              <p:nvPr/>
            </p:nvSpPr>
            <p:spPr>
              <a:xfrm>
                <a:off x="5936974" y="2247420"/>
                <a:ext cx="159000" cy="159000"/>
              </a:xfrm>
              <a:prstGeom prst="ellipse">
                <a:avLst/>
              </a:pr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03" name="Google Shape;103;p14"/>
              <p:cNvSpPr/>
              <p:nvPr/>
            </p:nvSpPr>
            <p:spPr>
              <a:xfrm>
                <a:off x="5936974" y="2560023"/>
                <a:ext cx="159000" cy="159000"/>
              </a:xfrm>
              <a:prstGeom prst="ellipse">
                <a:avLst/>
              </a:pr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04" name="Google Shape;104;p14"/>
              <p:cNvSpPr/>
              <p:nvPr/>
            </p:nvSpPr>
            <p:spPr>
              <a:xfrm>
                <a:off x="5936974" y="2872625"/>
                <a:ext cx="159000" cy="159000"/>
              </a:xfrm>
              <a:prstGeom prst="ellipse">
                <a:avLst/>
              </a:pr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05" name="Google Shape;105;p14"/>
              <p:cNvSpPr/>
              <p:nvPr/>
            </p:nvSpPr>
            <p:spPr>
              <a:xfrm>
                <a:off x="5936974" y="3185229"/>
                <a:ext cx="159000" cy="159000"/>
              </a:xfrm>
              <a:prstGeom prst="ellipse">
                <a:avLst/>
              </a:pr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06" name="Google Shape;106;p14"/>
              <p:cNvSpPr/>
              <p:nvPr/>
            </p:nvSpPr>
            <p:spPr>
              <a:xfrm>
                <a:off x="5936974" y="3497834"/>
                <a:ext cx="159000" cy="159000"/>
              </a:xfrm>
              <a:prstGeom prst="ellipse">
                <a:avLst/>
              </a:pr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107" name="Google Shape;107;p14"/>
            <p:cNvGrpSpPr/>
            <p:nvPr/>
          </p:nvGrpSpPr>
          <p:grpSpPr>
            <a:xfrm>
              <a:off x="6255492" y="1934817"/>
              <a:ext cx="159000" cy="1722017"/>
              <a:chOff x="6242810" y="1934817"/>
              <a:chExt cx="159000" cy="1722017"/>
            </a:xfrm>
          </p:grpSpPr>
          <p:sp>
            <p:nvSpPr>
              <p:cNvPr id="108" name="Google Shape;108;p14"/>
              <p:cNvSpPr/>
              <p:nvPr/>
            </p:nvSpPr>
            <p:spPr>
              <a:xfrm>
                <a:off x="6242810" y="1934817"/>
                <a:ext cx="159000" cy="159000"/>
              </a:xfrm>
              <a:prstGeom prst="ellipse">
                <a:avLst/>
              </a:pr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09" name="Google Shape;109;p14"/>
              <p:cNvSpPr/>
              <p:nvPr/>
            </p:nvSpPr>
            <p:spPr>
              <a:xfrm>
                <a:off x="6242810" y="2247420"/>
                <a:ext cx="159000" cy="159000"/>
              </a:xfrm>
              <a:prstGeom prst="ellipse">
                <a:avLst/>
              </a:pr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10" name="Google Shape;110;p14"/>
              <p:cNvSpPr/>
              <p:nvPr/>
            </p:nvSpPr>
            <p:spPr>
              <a:xfrm>
                <a:off x="6242810" y="2560023"/>
                <a:ext cx="159000" cy="159000"/>
              </a:xfrm>
              <a:prstGeom prst="ellipse">
                <a:avLst/>
              </a:pr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11" name="Google Shape;111;p14"/>
              <p:cNvSpPr/>
              <p:nvPr/>
            </p:nvSpPr>
            <p:spPr>
              <a:xfrm>
                <a:off x="6242810" y="2872625"/>
                <a:ext cx="159000" cy="159000"/>
              </a:xfrm>
              <a:prstGeom prst="ellipse">
                <a:avLst/>
              </a:pr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12" name="Google Shape;112;p14"/>
              <p:cNvSpPr/>
              <p:nvPr/>
            </p:nvSpPr>
            <p:spPr>
              <a:xfrm>
                <a:off x="6242810" y="3185229"/>
                <a:ext cx="159000" cy="159000"/>
              </a:xfrm>
              <a:prstGeom prst="ellipse">
                <a:avLst/>
              </a:pr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13" name="Google Shape;113;p14"/>
              <p:cNvSpPr/>
              <p:nvPr/>
            </p:nvSpPr>
            <p:spPr>
              <a:xfrm>
                <a:off x="6242810" y="3497834"/>
                <a:ext cx="159000" cy="159000"/>
              </a:xfrm>
              <a:prstGeom prst="ellipse">
                <a:avLst/>
              </a:pr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114" name="Google Shape;114;p14"/>
            <p:cNvGrpSpPr/>
            <p:nvPr/>
          </p:nvGrpSpPr>
          <p:grpSpPr>
            <a:xfrm>
              <a:off x="6574010" y="1934817"/>
              <a:ext cx="159000" cy="1722017"/>
              <a:chOff x="6242810" y="1934817"/>
              <a:chExt cx="159000" cy="1722017"/>
            </a:xfrm>
          </p:grpSpPr>
          <p:sp>
            <p:nvSpPr>
              <p:cNvPr id="115" name="Google Shape;115;p14"/>
              <p:cNvSpPr/>
              <p:nvPr/>
            </p:nvSpPr>
            <p:spPr>
              <a:xfrm>
                <a:off x="6242810" y="1934817"/>
                <a:ext cx="159000" cy="159000"/>
              </a:xfrm>
              <a:prstGeom prst="ellipse">
                <a:avLst/>
              </a:pr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16" name="Google Shape;116;p14"/>
              <p:cNvSpPr/>
              <p:nvPr/>
            </p:nvSpPr>
            <p:spPr>
              <a:xfrm>
                <a:off x="6242810" y="2247420"/>
                <a:ext cx="159000" cy="159000"/>
              </a:xfrm>
              <a:prstGeom prst="ellipse">
                <a:avLst/>
              </a:pr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17" name="Google Shape;117;p14"/>
              <p:cNvSpPr/>
              <p:nvPr/>
            </p:nvSpPr>
            <p:spPr>
              <a:xfrm>
                <a:off x="6242810" y="2560023"/>
                <a:ext cx="159000" cy="159000"/>
              </a:xfrm>
              <a:prstGeom prst="ellipse">
                <a:avLst/>
              </a:pr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18" name="Google Shape;118;p14"/>
              <p:cNvSpPr/>
              <p:nvPr/>
            </p:nvSpPr>
            <p:spPr>
              <a:xfrm>
                <a:off x="6242810" y="2872625"/>
                <a:ext cx="159000" cy="159000"/>
              </a:xfrm>
              <a:prstGeom prst="ellipse">
                <a:avLst/>
              </a:pr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19" name="Google Shape;119;p14"/>
              <p:cNvSpPr/>
              <p:nvPr/>
            </p:nvSpPr>
            <p:spPr>
              <a:xfrm>
                <a:off x="6242810" y="3185229"/>
                <a:ext cx="159000" cy="159000"/>
              </a:xfrm>
              <a:prstGeom prst="ellipse">
                <a:avLst/>
              </a:pr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20" name="Google Shape;120;p14"/>
              <p:cNvSpPr/>
              <p:nvPr/>
            </p:nvSpPr>
            <p:spPr>
              <a:xfrm>
                <a:off x="6242810" y="3497834"/>
                <a:ext cx="159000" cy="159000"/>
              </a:xfrm>
              <a:prstGeom prst="ellipse">
                <a:avLst/>
              </a:pr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sp>
        <p:nvSpPr>
          <p:cNvPr id="121" name="Google Shape;121;p14"/>
          <p:cNvSpPr txBox="1"/>
          <p:nvPr/>
        </p:nvSpPr>
        <p:spPr>
          <a:xfrm>
            <a:off x="11435523" y="113935"/>
            <a:ext cx="658500" cy="24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ru-RU">
                <a:solidFill>
                  <a:srgbClr val="BFBFBF"/>
                </a:solidFill>
                <a:latin typeface="Calibri"/>
                <a:ea typeface="Calibri"/>
                <a:cs typeface="Calibri"/>
                <a:sym typeface="Calibri"/>
              </a:rPr>
              <a:t>3</a:t>
            </a:r>
            <a:endParaRPr sz="1400" b="0" i="0" u="none" strike="noStrike" cap="none">
              <a:solidFill>
                <a:srgbClr val="BFBFB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" name="Google Shape;83;p13">
            <a:extLst>
              <a:ext uri="{FF2B5EF4-FFF2-40B4-BE49-F238E27FC236}">
                <a16:creationId xmlns:a16="http://schemas.microsoft.com/office/drawing/2014/main" id="{96212662-EC27-9172-4E5E-8A380151291C}"/>
              </a:ext>
            </a:extLst>
          </p:cNvPr>
          <p:cNvSpPr/>
          <p:nvPr/>
        </p:nvSpPr>
        <p:spPr>
          <a:xfrm>
            <a:off x="347511" y="870250"/>
            <a:ext cx="7126217" cy="595200"/>
          </a:xfrm>
          <a:prstGeom prst="roundRect">
            <a:avLst>
              <a:gd name="adj" fmla="val 16667"/>
            </a:avLst>
          </a:prstGeom>
          <a:solidFill>
            <a:schemeClr val="accent3"/>
          </a:solidFill>
          <a:ln>
            <a:noFill/>
          </a:ln>
          <a:effectLst>
            <a:outerShdw blurRad="371475" dist="209550" dir="5400000" algn="t" rotWithShape="0">
              <a:srgbClr val="000000">
                <a:alpha val="102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" name="Google Shape;84;p13">
            <a:extLst>
              <a:ext uri="{FF2B5EF4-FFF2-40B4-BE49-F238E27FC236}">
                <a16:creationId xmlns:a16="http://schemas.microsoft.com/office/drawing/2014/main" id="{D2B50266-F12D-026A-1815-04CF90CF60C0}"/>
              </a:ext>
            </a:extLst>
          </p:cNvPr>
          <p:cNvSpPr/>
          <p:nvPr/>
        </p:nvSpPr>
        <p:spPr>
          <a:xfrm>
            <a:off x="1081421" y="858850"/>
            <a:ext cx="5662280" cy="46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13999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rPr lang="ru-RU" sz="2900" dirty="0">
                <a:solidFill>
                  <a:srgbClr val="0C0C0C"/>
                </a:solidFill>
                <a:latin typeface="Alegreya Sans Medium"/>
                <a:ea typeface="Alegreya Sans Medium"/>
                <a:cs typeface="Alegreya Sans Medium"/>
                <a:sym typeface="Alegreya Sans Medium"/>
              </a:rPr>
              <a:t>Регенераторная медицина</a:t>
            </a:r>
            <a:endParaRPr sz="1100" i="0" u="none" strike="noStrike" cap="none" dirty="0">
              <a:solidFill>
                <a:srgbClr val="0C0C0C"/>
              </a:solidFill>
              <a:latin typeface="Alegreya Sans Medium"/>
              <a:ea typeface="Alegreya Sans Medium"/>
              <a:cs typeface="Alegreya Sans Medium"/>
              <a:sym typeface="Alegreya Sans Medium"/>
            </a:endParaRPr>
          </a:p>
        </p:txBody>
      </p:sp>
      <p:sp>
        <p:nvSpPr>
          <p:cNvPr id="7" name="Google Shape;59;p13">
            <a:extLst>
              <a:ext uri="{FF2B5EF4-FFF2-40B4-BE49-F238E27FC236}">
                <a16:creationId xmlns:a16="http://schemas.microsoft.com/office/drawing/2014/main" id="{EAFDFCD5-924C-B83F-B492-91813C0D6A68}"/>
              </a:ext>
            </a:extLst>
          </p:cNvPr>
          <p:cNvSpPr/>
          <p:nvPr/>
        </p:nvSpPr>
        <p:spPr>
          <a:xfrm>
            <a:off x="289925" y="1795930"/>
            <a:ext cx="7126217" cy="409051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lvl="0"/>
            <a:r>
              <a:rPr lang="ru-RU" sz="2000" dirty="0">
                <a:solidFill>
                  <a:schemeClr val="dk1"/>
                </a:solidFill>
                <a:latin typeface="Alegreya Sans"/>
                <a:ea typeface="Alegreya Sans"/>
                <a:cs typeface="Alegreya Sans"/>
                <a:sym typeface="Alegreya Sans"/>
              </a:rPr>
              <a:t>Обогащенная тромбоцитами плазма (ОТП) – востребованный </a:t>
            </a:r>
            <a:r>
              <a:rPr lang="ru-RU" sz="2000" dirty="0" err="1">
                <a:solidFill>
                  <a:schemeClr val="dk1"/>
                </a:solidFill>
                <a:latin typeface="Alegreya Sans"/>
                <a:ea typeface="Alegreya Sans"/>
                <a:cs typeface="Alegreya Sans"/>
                <a:sym typeface="Alegreya Sans"/>
              </a:rPr>
              <a:t>ортобиологический</a:t>
            </a:r>
            <a:r>
              <a:rPr lang="ru-RU" sz="2000" dirty="0">
                <a:solidFill>
                  <a:schemeClr val="dk1"/>
                </a:solidFill>
                <a:latin typeface="Alegreya Sans"/>
                <a:ea typeface="Alegreya Sans"/>
                <a:cs typeface="Alegreya Sans"/>
                <a:sym typeface="Alegreya Sans"/>
              </a:rPr>
              <a:t> метод лечения суставной патологии. Его эффективность обусловлена огромным количеством фундаментальных и клинических исследований.</a:t>
            </a:r>
          </a:p>
          <a:p>
            <a:pPr lvl="0"/>
            <a:endParaRPr lang="ru-RU" sz="2000" dirty="0">
              <a:solidFill>
                <a:schemeClr val="dk1"/>
              </a:solidFill>
              <a:latin typeface="Alegreya Sans"/>
              <a:ea typeface="Alegreya Sans"/>
              <a:cs typeface="Alegreya Sans"/>
              <a:sym typeface="Alegreya Sans"/>
            </a:endParaRPr>
          </a:p>
          <a:p>
            <a:pPr lvl="0"/>
            <a:r>
              <a:rPr lang="ru-RU" sz="2000" dirty="0">
                <a:solidFill>
                  <a:schemeClr val="dk1"/>
                </a:solidFill>
                <a:latin typeface="Alegreya Sans"/>
                <a:ea typeface="Alegreya Sans"/>
                <a:cs typeface="Alegreya Sans"/>
                <a:sym typeface="Alegreya Sans"/>
              </a:rPr>
              <a:t>В 2024 году во всем мире было проведено более 2 миллионов процедур ОТП-терапии.</a:t>
            </a:r>
          </a:p>
          <a:p>
            <a:pPr lvl="0"/>
            <a:endParaRPr lang="ru-RU" sz="2000" dirty="0">
              <a:solidFill>
                <a:schemeClr val="dk1"/>
              </a:solidFill>
              <a:latin typeface="Alegreya Sans"/>
              <a:ea typeface="Alegreya Sans"/>
              <a:cs typeface="Alegreya Sans"/>
              <a:sym typeface="Alegreya Sans"/>
            </a:endParaRPr>
          </a:p>
          <a:p>
            <a:pPr lvl="0"/>
            <a:r>
              <a:rPr lang="ru-RU" sz="2000" dirty="0">
                <a:solidFill>
                  <a:schemeClr val="dk1"/>
                </a:solidFill>
                <a:latin typeface="Alegreya Sans"/>
                <a:ea typeface="Alegreya Sans"/>
                <a:cs typeface="Alegreya Sans"/>
                <a:sym typeface="Alegreya Sans"/>
              </a:rPr>
              <a:t>Лидером является США, занимая около 42–44% мирового рынка. Только среди спортсменов в США ежегодно проводится более 86 000 инъекций.</a:t>
            </a:r>
          </a:p>
        </p:txBody>
      </p:sp>
      <p:sp>
        <p:nvSpPr>
          <p:cNvPr id="9" name="Google Shape;91;p13">
            <a:extLst>
              <a:ext uri="{FF2B5EF4-FFF2-40B4-BE49-F238E27FC236}">
                <a16:creationId xmlns:a16="http://schemas.microsoft.com/office/drawing/2014/main" id="{390ABDEB-C545-7F7E-EB7E-D3282F4C8450}"/>
              </a:ext>
            </a:extLst>
          </p:cNvPr>
          <p:cNvSpPr/>
          <p:nvPr/>
        </p:nvSpPr>
        <p:spPr>
          <a:xfrm>
            <a:off x="230687" y="5733356"/>
            <a:ext cx="11730625" cy="11246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ru-RU" sz="1000" i="0" u="none" strike="noStrike" cap="none" dirty="0">
                <a:solidFill>
                  <a:schemeClr val="tx1"/>
                </a:solidFill>
                <a:latin typeface="Alegreya Sans Light"/>
                <a:ea typeface="Alegreya Sans Light"/>
                <a:cs typeface="Alegreya Sans Light"/>
                <a:sym typeface="Alegreya Sans Light"/>
              </a:rPr>
              <a:t>1.. Остеоартрит / Д. А. Маланин, М. А. Страхов, И. С. Бурка [и др.] // PRP-терапия: обоснованные решения для клинической практики. – Москва : Перо, 2023. – С. 9-39Маланин Д.А. Эффективность применения плазмы, обогащенной тромбоцитами, при лечении пациентов с остеоартритом коленного сустава / Маланин Д.А., </a:t>
            </a:r>
            <a:r>
              <a:rPr lang="ru-RU" sz="1000" i="0" u="none" strike="noStrike" cap="none" dirty="0" err="1">
                <a:solidFill>
                  <a:schemeClr val="tx1"/>
                </a:solidFill>
                <a:latin typeface="Alegreya Sans Light"/>
                <a:ea typeface="Alegreya Sans Light"/>
                <a:cs typeface="Alegreya Sans Light"/>
                <a:sym typeface="Alegreya Sans Light"/>
              </a:rPr>
              <a:t>Демещенко</a:t>
            </a:r>
            <a:r>
              <a:rPr lang="ru-RU" sz="1000" i="0" u="none" strike="noStrike" cap="none" dirty="0">
                <a:solidFill>
                  <a:schemeClr val="tx1"/>
                </a:solidFill>
                <a:latin typeface="Alegreya Sans Light"/>
                <a:ea typeface="Alegreya Sans Light"/>
                <a:cs typeface="Alegreya Sans Light"/>
                <a:sym typeface="Alegreya Sans Light"/>
              </a:rPr>
              <a:t> М.В., Черезов Л.Л., Грунин С.В. // Практическая медицина  - 2020. – 18(4). - с. 29 – 35.</a:t>
            </a:r>
          </a:p>
          <a:p>
            <a:pPr marL="0" marR="0" lvl="0" indent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ru-RU" sz="1000" dirty="0">
                <a:solidFill>
                  <a:schemeClr val="tx1"/>
                </a:solidFill>
                <a:latin typeface="Alegreya Sans Light"/>
                <a:ea typeface="Alegreya Sans Light"/>
                <a:cs typeface="Alegreya Sans Light"/>
                <a:sym typeface="Alegreya Sans Light"/>
              </a:rPr>
              <a:t>2. </a:t>
            </a:r>
            <a:r>
              <a:rPr lang="it-IT" sz="1000" dirty="0">
                <a:solidFill>
                  <a:schemeClr val="tx1"/>
                </a:solidFill>
                <a:latin typeface="Alegreya Sans Light"/>
                <a:ea typeface="Alegreya Sans Light"/>
                <a:cs typeface="Alegreya Sans Light"/>
                <a:sym typeface="Alegreya Sans Light"/>
              </a:rPr>
              <a:t>Bensa A, Previtali D, Sangiorgio A, Boffa A, Salerno M, Filardo G. PRP Injections for the Treatment of Knee Osteoarthritis: The Improvement Is Clinically Significant and Influenced by Platelet Concentration: A Meta-analysis of Randomized Controlled Trials. Am J Sports Med. 2025 Mar;53(3):745-754. doi: 10.1177/03635465241246524.</a:t>
            </a:r>
            <a:r>
              <a:rPr lang="ru-RU" sz="1000" i="0" u="none" strike="noStrike" cap="none" dirty="0">
                <a:solidFill>
                  <a:schemeClr val="tx1"/>
                </a:solidFill>
                <a:latin typeface="Alegreya Sans Light"/>
                <a:ea typeface="Alegreya Sans Light"/>
                <a:cs typeface="Alegreya Sans Light"/>
                <a:sym typeface="Alegreya Sans Light"/>
              </a:rPr>
              <a:t> </a:t>
            </a:r>
          </a:p>
          <a:p>
            <a:pPr marL="0" marR="0" lvl="0" indent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ru-RU" sz="1000" dirty="0">
                <a:solidFill>
                  <a:schemeClr val="dk1"/>
                </a:solidFill>
                <a:latin typeface="Alegreya Sans Light"/>
                <a:ea typeface="Alegreya Sans Light"/>
                <a:cs typeface="Alegreya Sans Light"/>
                <a:sym typeface="Alegreya Sans Light"/>
              </a:rPr>
              <a:t>3</a:t>
            </a:r>
            <a:r>
              <a:rPr lang="it-IT" sz="1000" i="0" u="none" strike="noStrike" cap="none" dirty="0">
                <a:solidFill>
                  <a:schemeClr val="dk1"/>
                </a:solidFill>
                <a:latin typeface="Alegreya Sans Light"/>
                <a:ea typeface="Alegreya Sans Light"/>
                <a:cs typeface="Alegreya Sans Light"/>
                <a:sym typeface="Alegreya Sans Light"/>
              </a:rPr>
              <a:t>. Jones IA, Togashi RC, Thomas Vangsness C Jr. The Economics and Regulation of PRP in the Evolving Field of Orthopedic Biologics. Curr Rev Musculoskelet Med. 2018 Dec;11(4):558-565. doi: 10.1007/s12178-018-9514-z.</a:t>
            </a:r>
          </a:p>
          <a:p>
            <a:pPr marL="0" marR="0" lvl="0" indent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ru-RU" sz="1000" dirty="0">
                <a:solidFill>
                  <a:schemeClr val="dk1"/>
                </a:solidFill>
                <a:latin typeface="Alegreya Sans Light"/>
                <a:ea typeface="Alegreya Sans Light"/>
                <a:cs typeface="Alegreya Sans Light"/>
                <a:sym typeface="Alegreya Sans Light"/>
              </a:rPr>
              <a:t>4</a:t>
            </a:r>
            <a:r>
              <a:rPr lang="it-IT" sz="1000" i="0" u="none" strike="noStrike" cap="none" dirty="0">
                <a:solidFill>
                  <a:schemeClr val="dk1"/>
                </a:solidFill>
                <a:latin typeface="Alegreya Sans Light"/>
                <a:ea typeface="Alegreya Sans Light"/>
                <a:cs typeface="Alegreya Sans Light"/>
                <a:sym typeface="Alegreya Sans Light"/>
              </a:rPr>
              <a:t>. Magruder ML, Caughey S, Gordon AM, Capotosto B S S, Rodeo SA. Trends in utilization, demographics, and costs of platelet-rich plasma injections: a ten-year nationwide investigation. Phys Sportsmed. 2024 Feb;52(1):89-97. doi: 10.1080/00913847.2023.2178816.</a:t>
            </a:r>
          </a:p>
          <a:p>
            <a:pPr marL="0" marR="0" lvl="0" indent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endParaRPr sz="1200" i="0" u="none" strike="noStrike" cap="none" dirty="0">
              <a:solidFill>
                <a:schemeClr val="dk1"/>
              </a:solidFill>
              <a:latin typeface="Alegreya Sans Light"/>
              <a:ea typeface="Alegreya Sans Light"/>
              <a:cs typeface="Alegreya Sans Light"/>
              <a:sym typeface="Alegreya Sans Light"/>
            </a:endParaRPr>
          </a:p>
        </p:txBody>
      </p:sp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A5A6B68D-AC0E-015B-2128-3FDBA2893A7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53324" y="0"/>
            <a:ext cx="4638675" cy="2275876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6FDB5BA7-5CBD-D8C8-87EE-10808B2D400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21252" y="2275876"/>
            <a:ext cx="5165496" cy="317743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6">
          <a:extLst>
            <a:ext uri="{FF2B5EF4-FFF2-40B4-BE49-F238E27FC236}">
              <a16:creationId xmlns:a16="http://schemas.microsoft.com/office/drawing/2014/main" id="{C33B2B64-C336-205E-0ED8-8832A3BCD47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Google Shape;97;p14">
            <a:extLst>
              <a:ext uri="{FF2B5EF4-FFF2-40B4-BE49-F238E27FC236}">
                <a16:creationId xmlns:a16="http://schemas.microsoft.com/office/drawing/2014/main" id="{6B1261F8-39C1-45FB-647E-09CD49F88A95}"/>
              </a:ext>
            </a:extLst>
          </p:cNvPr>
          <p:cNvSpPr txBox="1"/>
          <p:nvPr/>
        </p:nvSpPr>
        <p:spPr>
          <a:xfrm>
            <a:off x="785600" y="397150"/>
            <a:ext cx="5033400" cy="46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ru-RU" sz="2400" b="1" i="0" u="none" strike="noStrike" cap="none">
                <a:solidFill>
                  <a:schemeClr val="dk1"/>
                </a:solidFill>
                <a:latin typeface="Playfair Display"/>
                <a:ea typeface="Playfair Display"/>
                <a:cs typeface="Playfair Display"/>
                <a:sym typeface="Playfair Display"/>
              </a:rPr>
              <a:t>АКТУАЛЬНОСТЬ </a:t>
            </a:r>
            <a:endParaRPr sz="1800" b="0" i="0" u="none" strike="noStrike" cap="none">
              <a:solidFill>
                <a:schemeClr val="dk1"/>
              </a:solidFill>
              <a:latin typeface="Playfair Display"/>
              <a:ea typeface="Playfair Display"/>
              <a:cs typeface="Playfair Display"/>
              <a:sym typeface="Playfair Display"/>
            </a:endParaRPr>
          </a:p>
        </p:txBody>
      </p:sp>
      <p:grpSp>
        <p:nvGrpSpPr>
          <p:cNvPr id="99" name="Google Shape;99;p14">
            <a:extLst>
              <a:ext uri="{FF2B5EF4-FFF2-40B4-BE49-F238E27FC236}">
                <a16:creationId xmlns:a16="http://schemas.microsoft.com/office/drawing/2014/main" id="{1825D951-F82B-EBC7-FABF-7B0149B1ABDD}"/>
              </a:ext>
            </a:extLst>
          </p:cNvPr>
          <p:cNvGrpSpPr/>
          <p:nvPr/>
        </p:nvGrpSpPr>
        <p:grpSpPr>
          <a:xfrm rot="-5400000">
            <a:off x="10669697" y="38930"/>
            <a:ext cx="553723" cy="1197835"/>
            <a:chOff x="5936974" y="1934817"/>
            <a:chExt cx="796036" cy="1722017"/>
          </a:xfrm>
        </p:grpSpPr>
        <p:grpSp>
          <p:nvGrpSpPr>
            <p:cNvPr id="100" name="Google Shape;100;p14">
              <a:extLst>
                <a:ext uri="{FF2B5EF4-FFF2-40B4-BE49-F238E27FC236}">
                  <a16:creationId xmlns:a16="http://schemas.microsoft.com/office/drawing/2014/main" id="{EE2F80FB-CF12-032F-D9F9-8FEE8D34D349}"/>
                </a:ext>
              </a:extLst>
            </p:cNvPr>
            <p:cNvGrpSpPr/>
            <p:nvPr/>
          </p:nvGrpSpPr>
          <p:grpSpPr>
            <a:xfrm>
              <a:off x="5936974" y="1934817"/>
              <a:ext cx="159000" cy="1722017"/>
              <a:chOff x="5936974" y="1934817"/>
              <a:chExt cx="159000" cy="1722017"/>
            </a:xfrm>
          </p:grpSpPr>
          <p:sp>
            <p:nvSpPr>
              <p:cNvPr id="101" name="Google Shape;101;p14">
                <a:extLst>
                  <a:ext uri="{FF2B5EF4-FFF2-40B4-BE49-F238E27FC236}">
                    <a16:creationId xmlns:a16="http://schemas.microsoft.com/office/drawing/2014/main" id="{88928530-3CE7-CE0C-35FC-DA42C36D3B6D}"/>
                  </a:ext>
                </a:extLst>
              </p:cNvPr>
              <p:cNvSpPr/>
              <p:nvPr/>
            </p:nvSpPr>
            <p:spPr>
              <a:xfrm>
                <a:off x="5936974" y="1934817"/>
                <a:ext cx="159000" cy="159000"/>
              </a:xfrm>
              <a:prstGeom prst="ellipse">
                <a:avLst/>
              </a:pr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02" name="Google Shape;102;p14">
                <a:extLst>
                  <a:ext uri="{FF2B5EF4-FFF2-40B4-BE49-F238E27FC236}">
                    <a16:creationId xmlns:a16="http://schemas.microsoft.com/office/drawing/2014/main" id="{EC5E0ADD-C857-AF51-7138-B0B0B47F9B61}"/>
                  </a:ext>
                </a:extLst>
              </p:cNvPr>
              <p:cNvSpPr/>
              <p:nvPr/>
            </p:nvSpPr>
            <p:spPr>
              <a:xfrm>
                <a:off x="5936974" y="2247420"/>
                <a:ext cx="159000" cy="159000"/>
              </a:xfrm>
              <a:prstGeom prst="ellipse">
                <a:avLst/>
              </a:pr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03" name="Google Shape;103;p14">
                <a:extLst>
                  <a:ext uri="{FF2B5EF4-FFF2-40B4-BE49-F238E27FC236}">
                    <a16:creationId xmlns:a16="http://schemas.microsoft.com/office/drawing/2014/main" id="{FCBC30C7-3D62-392D-C096-2F2CFF46F6A5}"/>
                  </a:ext>
                </a:extLst>
              </p:cNvPr>
              <p:cNvSpPr/>
              <p:nvPr/>
            </p:nvSpPr>
            <p:spPr>
              <a:xfrm>
                <a:off x="5936974" y="2560023"/>
                <a:ext cx="159000" cy="159000"/>
              </a:xfrm>
              <a:prstGeom prst="ellipse">
                <a:avLst/>
              </a:pr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04" name="Google Shape;104;p14">
                <a:extLst>
                  <a:ext uri="{FF2B5EF4-FFF2-40B4-BE49-F238E27FC236}">
                    <a16:creationId xmlns:a16="http://schemas.microsoft.com/office/drawing/2014/main" id="{7DBA3A96-4BF0-59D6-9CB3-F0AB2EBDD295}"/>
                  </a:ext>
                </a:extLst>
              </p:cNvPr>
              <p:cNvSpPr/>
              <p:nvPr/>
            </p:nvSpPr>
            <p:spPr>
              <a:xfrm>
                <a:off x="5936974" y="2872625"/>
                <a:ext cx="159000" cy="159000"/>
              </a:xfrm>
              <a:prstGeom prst="ellipse">
                <a:avLst/>
              </a:pr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05" name="Google Shape;105;p14">
                <a:extLst>
                  <a:ext uri="{FF2B5EF4-FFF2-40B4-BE49-F238E27FC236}">
                    <a16:creationId xmlns:a16="http://schemas.microsoft.com/office/drawing/2014/main" id="{710290DF-F2F7-5F08-72BF-340D4AE52EEF}"/>
                  </a:ext>
                </a:extLst>
              </p:cNvPr>
              <p:cNvSpPr/>
              <p:nvPr/>
            </p:nvSpPr>
            <p:spPr>
              <a:xfrm>
                <a:off x="5936974" y="3185229"/>
                <a:ext cx="159000" cy="159000"/>
              </a:xfrm>
              <a:prstGeom prst="ellipse">
                <a:avLst/>
              </a:pr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06" name="Google Shape;106;p14">
                <a:extLst>
                  <a:ext uri="{FF2B5EF4-FFF2-40B4-BE49-F238E27FC236}">
                    <a16:creationId xmlns:a16="http://schemas.microsoft.com/office/drawing/2014/main" id="{005ACFA6-FC65-5A4E-0615-612DF6EEEB34}"/>
                  </a:ext>
                </a:extLst>
              </p:cNvPr>
              <p:cNvSpPr/>
              <p:nvPr/>
            </p:nvSpPr>
            <p:spPr>
              <a:xfrm>
                <a:off x="5936974" y="3497834"/>
                <a:ext cx="159000" cy="159000"/>
              </a:xfrm>
              <a:prstGeom prst="ellipse">
                <a:avLst/>
              </a:pr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107" name="Google Shape;107;p14">
              <a:extLst>
                <a:ext uri="{FF2B5EF4-FFF2-40B4-BE49-F238E27FC236}">
                  <a16:creationId xmlns:a16="http://schemas.microsoft.com/office/drawing/2014/main" id="{88E62965-2AE9-FCBF-6C55-3A7336D4009E}"/>
                </a:ext>
              </a:extLst>
            </p:cNvPr>
            <p:cNvGrpSpPr/>
            <p:nvPr/>
          </p:nvGrpSpPr>
          <p:grpSpPr>
            <a:xfrm>
              <a:off x="6255492" y="1934817"/>
              <a:ext cx="159000" cy="1722017"/>
              <a:chOff x="6242810" y="1934817"/>
              <a:chExt cx="159000" cy="1722017"/>
            </a:xfrm>
          </p:grpSpPr>
          <p:sp>
            <p:nvSpPr>
              <p:cNvPr id="108" name="Google Shape;108;p14">
                <a:extLst>
                  <a:ext uri="{FF2B5EF4-FFF2-40B4-BE49-F238E27FC236}">
                    <a16:creationId xmlns:a16="http://schemas.microsoft.com/office/drawing/2014/main" id="{1E5CB2E2-EFA6-0174-BF2D-F5407118397D}"/>
                  </a:ext>
                </a:extLst>
              </p:cNvPr>
              <p:cNvSpPr/>
              <p:nvPr/>
            </p:nvSpPr>
            <p:spPr>
              <a:xfrm>
                <a:off x="6242810" y="1934817"/>
                <a:ext cx="159000" cy="159000"/>
              </a:xfrm>
              <a:prstGeom prst="ellipse">
                <a:avLst/>
              </a:pr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09" name="Google Shape;109;p14">
                <a:extLst>
                  <a:ext uri="{FF2B5EF4-FFF2-40B4-BE49-F238E27FC236}">
                    <a16:creationId xmlns:a16="http://schemas.microsoft.com/office/drawing/2014/main" id="{FA732214-8289-DFAC-3929-B27A37104CD2}"/>
                  </a:ext>
                </a:extLst>
              </p:cNvPr>
              <p:cNvSpPr/>
              <p:nvPr/>
            </p:nvSpPr>
            <p:spPr>
              <a:xfrm>
                <a:off x="6242810" y="2247420"/>
                <a:ext cx="159000" cy="159000"/>
              </a:xfrm>
              <a:prstGeom prst="ellipse">
                <a:avLst/>
              </a:pr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10" name="Google Shape;110;p14">
                <a:extLst>
                  <a:ext uri="{FF2B5EF4-FFF2-40B4-BE49-F238E27FC236}">
                    <a16:creationId xmlns:a16="http://schemas.microsoft.com/office/drawing/2014/main" id="{CD85FA22-16C5-17EB-A999-569CBB2B2454}"/>
                  </a:ext>
                </a:extLst>
              </p:cNvPr>
              <p:cNvSpPr/>
              <p:nvPr/>
            </p:nvSpPr>
            <p:spPr>
              <a:xfrm>
                <a:off x="6242810" y="2560023"/>
                <a:ext cx="159000" cy="159000"/>
              </a:xfrm>
              <a:prstGeom prst="ellipse">
                <a:avLst/>
              </a:pr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11" name="Google Shape;111;p14">
                <a:extLst>
                  <a:ext uri="{FF2B5EF4-FFF2-40B4-BE49-F238E27FC236}">
                    <a16:creationId xmlns:a16="http://schemas.microsoft.com/office/drawing/2014/main" id="{8D8C0E7E-DA4A-5E17-0D22-0B16F2E1FD2A}"/>
                  </a:ext>
                </a:extLst>
              </p:cNvPr>
              <p:cNvSpPr/>
              <p:nvPr/>
            </p:nvSpPr>
            <p:spPr>
              <a:xfrm>
                <a:off x="6242810" y="2872625"/>
                <a:ext cx="159000" cy="159000"/>
              </a:xfrm>
              <a:prstGeom prst="ellipse">
                <a:avLst/>
              </a:pr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12" name="Google Shape;112;p14">
                <a:extLst>
                  <a:ext uri="{FF2B5EF4-FFF2-40B4-BE49-F238E27FC236}">
                    <a16:creationId xmlns:a16="http://schemas.microsoft.com/office/drawing/2014/main" id="{BF58409D-2E0E-1329-E16F-90614D157506}"/>
                  </a:ext>
                </a:extLst>
              </p:cNvPr>
              <p:cNvSpPr/>
              <p:nvPr/>
            </p:nvSpPr>
            <p:spPr>
              <a:xfrm>
                <a:off x="6242810" y="3185229"/>
                <a:ext cx="159000" cy="159000"/>
              </a:xfrm>
              <a:prstGeom prst="ellipse">
                <a:avLst/>
              </a:pr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13" name="Google Shape;113;p14">
                <a:extLst>
                  <a:ext uri="{FF2B5EF4-FFF2-40B4-BE49-F238E27FC236}">
                    <a16:creationId xmlns:a16="http://schemas.microsoft.com/office/drawing/2014/main" id="{E1661E4D-F5BA-191E-F1FA-C5F898D4514F}"/>
                  </a:ext>
                </a:extLst>
              </p:cNvPr>
              <p:cNvSpPr/>
              <p:nvPr/>
            </p:nvSpPr>
            <p:spPr>
              <a:xfrm>
                <a:off x="6242810" y="3497834"/>
                <a:ext cx="159000" cy="159000"/>
              </a:xfrm>
              <a:prstGeom prst="ellipse">
                <a:avLst/>
              </a:pr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114" name="Google Shape;114;p14">
              <a:extLst>
                <a:ext uri="{FF2B5EF4-FFF2-40B4-BE49-F238E27FC236}">
                  <a16:creationId xmlns:a16="http://schemas.microsoft.com/office/drawing/2014/main" id="{50E24551-8D70-90AA-AA47-E55FA151D8E9}"/>
                </a:ext>
              </a:extLst>
            </p:cNvPr>
            <p:cNvGrpSpPr/>
            <p:nvPr/>
          </p:nvGrpSpPr>
          <p:grpSpPr>
            <a:xfrm>
              <a:off x="6574010" y="1934817"/>
              <a:ext cx="159000" cy="1722017"/>
              <a:chOff x="6242810" y="1934817"/>
              <a:chExt cx="159000" cy="1722017"/>
            </a:xfrm>
          </p:grpSpPr>
          <p:sp>
            <p:nvSpPr>
              <p:cNvPr id="115" name="Google Shape;115;p14">
                <a:extLst>
                  <a:ext uri="{FF2B5EF4-FFF2-40B4-BE49-F238E27FC236}">
                    <a16:creationId xmlns:a16="http://schemas.microsoft.com/office/drawing/2014/main" id="{F169135B-DF9D-0FA1-5D8E-72A9660C7A5B}"/>
                  </a:ext>
                </a:extLst>
              </p:cNvPr>
              <p:cNvSpPr/>
              <p:nvPr/>
            </p:nvSpPr>
            <p:spPr>
              <a:xfrm>
                <a:off x="6242810" y="1934817"/>
                <a:ext cx="159000" cy="159000"/>
              </a:xfrm>
              <a:prstGeom prst="ellipse">
                <a:avLst/>
              </a:pr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16" name="Google Shape;116;p14">
                <a:extLst>
                  <a:ext uri="{FF2B5EF4-FFF2-40B4-BE49-F238E27FC236}">
                    <a16:creationId xmlns:a16="http://schemas.microsoft.com/office/drawing/2014/main" id="{C43E33AF-D72B-E4F1-2A44-95B677D94C80}"/>
                  </a:ext>
                </a:extLst>
              </p:cNvPr>
              <p:cNvSpPr/>
              <p:nvPr/>
            </p:nvSpPr>
            <p:spPr>
              <a:xfrm>
                <a:off x="6242810" y="2247420"/>
                <a:ext cx="159000" cy="159000"/>
              </a:xfrm>
              <a:prstGeom prst="ellipse">
                <a:avLst/>
              </a:pr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17" name="Google Shape;117;p14">
                <a:extLst>
                  <a:ext uri="{FF2B5EF4-FFF2-40B4-BE49-F238E27FC236}">
                    <a16:creationId xmlns:a16="http://schemas.microsoft.com/office/drawing/2014/main" id="{1E958B78-374E-AC17-16D1-07EEDEAAFD77}"/>
                  </a:ext>
                </a:extLst>
              </p:cNvPr>
              <p:cNvSpPr/>
              <p:nvPr/>
            </p:nvSpPr>
            <p:spPr>
              <a:xfrm>
                <a:off x="6242810" y="2560023"/>
                <a:ext cx="159000" cy="159000"/>
              </a:xfrm>
              <a:prstGeom prst="ellipse">
                <a:avLst/>
              </a:pr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18" name="Google Shape;118;p14">
                <a:extLst>
                  <a:ext uri="{FF2B5EF4-FFF2-40B4-BE49-F238E27FC236}">
                    <a16:creationId xmlns:a16="http://schemas.microsoft.com/office/drawing/2014/main" id="{5057D7C3-C838-922A-6157-ABFCAC00BE0B}"/>
                  </a:ext>
                </a:extLst>
              </p:cNvPr>
              <p:cNvSpPr/>
              <p:nvPr/>
            </p:nvSpPr>
            <p:spPr>
              <a:xfrm>
                <a:off x="6242810" y="2872625"/>
                <a:ext cx="159000" cy="159000"/>
              </a:xfrm>
              <a:prstGeom prst="ellipse">
                <a:avLst/>
              </a:pr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19" name="Google Shape;119;p14">
                <a:extLst>
                  <a:ext uri="{FF2B5EF4-FFF2-40B4-BE49-F238E27FC236}">
                    <a16:creationId xmlns:a16="http://schemas.microsoft.com/office/drawing/2014/main" id="{FAC7307F-B7B8-2B88-BDF9-33ABF8F95331}"/>
                  </a:ext>
                </a:extLst>
              </p:cNvPr>
              <p:cNvSpPr/>
              <p:nvPr/>
            </p:nvSpPr>
            <p:spPr>
              <a:xfrm>
                <a:off x="6242810" y="3185229"/>
                <a:ext cx="159000" cy="159000"/>
              </a:xfrm>
              <a:prstGeom prst="ellipse">
                <a:avLst/>
              </a:pr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20" name="Google Shape;120;p14">
                <a:extLst>
                  <a:ext uri="{FF2B5EF4-FFF2-40B4-BE49-F238E27FC236}">
                    <a16:creationId xmlns:a16="http://schemas.microsoft.com/office/drawing/2014/main" id="{095DB101-FD18-02E0-D003-AF385806B6CB}"/>
                  </a:ext>
                </a:extLst>
              </p:cNvPr>
              <p:cNvSpPr/>
              <p:nvPr/>
            </p:nvSpPr>
            <p:spPr>
              <a:xfrm>
                <a:off x="6242810" y="3497834"/>
                <a:ext cx="159000" cy="159000"/>
              </a:xfrm>
              <a:prstGeom prst="ellipse">
                <a:avLst/>
              </a:pr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sp>
        <p:nvSpPr>
          <p:cNvPr id="3" name="Google Shape;83;p13">
            <a:extLst>
              <a:ext uri="{FF2B5EF4-FFF2-40B4-BE49-F238E27FC236}">
                <a16:creationId xmlns:a16="http://schemas.microsoft.com/office/drawing/2014/main" id="{BFDA095D-02CF-372A-FE1F-1F37E4514929}"/>
              </a:ext>
            </a:extLst>
          </p:cNvPr>
          <p:cNvSpPr/>
          <p:nvPr/>
        </p:nvSpPr>
        <p:spPr>
          <a:xfrm>
            <a:off x="347511" y="870250"/>
            <a:ext cx="7126217" cy="595200"/>
          </a:xfrm>
          <a:prstGeom prst="roundRect">
            <a:avLst>
              <a:gd name="adj" fmla="val 16667"/>
            </a:avLst>
          </a:prstGeom>
          <a:solidFill>
            <a:schemeClr val="accent3"/>
          </a:solidFill>
          <a:ln>
            <a:noFill/>
          </a:ln>
          <a:effectLst>
            <a:outerShdw blurRad="371475" dist="209550" dir="5400000" algn="t" rotWithShape="0">
              <a:srgbClr val="000000">
                <a:alpha val="102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" name="Google Shape;84;p13">
            <a:extLst>
              <a:ext uri="{FF2B5EF4-FFF2-40B4-BE49-F238E27FC236}">
                <a16:creationId xmlns:a16="http://schemas.microsoft.com/office/drawing/2014/main" id="{FD965ED9-97B7-9F8D-9A06-3F9C0B9B09AA}"/>
              </a:ext>
            </a:extLst>
          </p:cNvPr>
          <p:cNvSpPr/>
          <p:nvPr/>
        </p:nvSpPr>
        <p:spPr>
          <a:xfrm>
            <a:off x="1081421" y="858850"/>
            <a:ext cx="5662280" cy="46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13999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rPr lang="ru-RU" sz="2900" dirty="0">
                <a:solidFill>
                  <a:srgbClr val="0C0C0C"/>
                </a:solidFill>
                <a:latin typeface="Alegreya Sans Medium"/>
                <a:ea typeface="Alegreya Sans Medium"/>
                <a:cs typeface="Alegreya Sans Medium"/>
                <a:sym typeface="Alegreya Sans Medium"/>
              </a:rPr>
              <a:t>Регенераторная медицина</a:t>
            </a:r>
            <a:endParaRPr sz="1100" i="0" u="none" strike="noStrike" cap="none" dirty="0">
              <a:solidFill>
                <a:srgbClr val="0C0C0C"/>
              </a:solidFill>
              <a:latin typeface="Alegreya Sans Medium"/>
              <a:ea typeface="Alegreya Sans Medium"/>
              <a:cs typeface="Alegreya Sans Medium"/>
              <a:sym typeface="Alegreya Sans Medium"/>
            </a:endParaRPr>
          </a:p>
        </p:txBody>
      </p:sp>
      <p:sp>
        <p:nvSpPr>
          <p:cNvPr id="7" name="Google Shape;59;p13">
            <a:extLst>
              <a:ext uri="{FF2B5EF4-FFF2-40B4-BE49-F238E27FC236}">
                <a16:creationId xmlns:a16="http://schemas.microsoft.com/office/drawing/2014/main" id="{224FCFD3-740F-20D9-BF8B-1FCB8D247733}"/>
              </a:ext>
            </a:extLst>
          </p:cNvPr>
          <p:cNvSpPr/>
          <p:nvPr/>
        </p:nvSpPr>
        <p:spPr>
          <a:xfrm>
            <a:off x="289925" y="1578151"/>
            <a:ext cx="7126217" cy="44209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lvl="0"/>
            <a:r>
              <a:rPr lang="ru-RU" sz="2000" dirty="0">
                <a:solidFill>
                  <a:schemeClr val="dk1"/>
                </a:solidFill>
                <a:latin typeface="Alegreya Sans"/>
                <a:ea typeface="Alegreya Sans"/>
                <a:cs typeface="Alegreya Sans"/>
                <a:sym typeface="Alegreya Sans"/>
              </a:rPr>
              <a:t>Внутрисуставное введение ОТП сопряжено с кратковременным (1-3 дня) </a:t>
            </a:r>
            <a:r>
              <a:rPr lang="ru-RU" sz="2000" dirty="0" err="1">
                <a:solidFill>
                  <a:schemeClr val="dk1"/>
                </a:solidFill>
                <a:latin typeface="Alegreya Sans"/>
                <a:ea typeface="Alegreya Sans"/>
                <a:cs typeface="Alegreya Sans"/>
                <a:sym typeface="Alegreya Sans"/>
              </a:rPr>
              <a:t>постинъекционным</a:t>
            </a:r>
            <a:r>
              <a:rPr lang="ru-RU" sz="2000" dirty="0">
                <a:solidFill>
                  <a:schemeClr val="dk1"/>
                </a:solidFill>
                <a:latin typeface="Alegreya Sans"/>
                <a:ea typeface="Alegreya Sans"/>
                <a:cs typeface="Alegreya Sans"/>
                <a:sym typeface="Alegreya Sans"/>
              </a:rPr>
              <a:t> синдромом – усилением боли и скованности в месте инъекции.</a:t>
            </a:r>
          </a:p>
          <a:p>
            <a:pPr lvl="0"/>
            <a:endParaRPr lang="ru-RU" sz="2000" dirty="0">
              <a:solidFill>
                <a:schemeClr val="dk1"/>
              </a:solidFill>
              <a:latin typeface="Alegreya Sans"/>
              <a:ea typeface="Alegreya Sans"/>
              <a:cs typeface="Alegreya Sans"/>
              <a:sym typeface="Alegreya Sans"/>
            </a:endParaRPr>
          </a:p>
          <a:p>
            <a:pPr lvl="0"/>
            <a:r>
              <a:rPr lang="ru-RU" sz="2000" dirty="0">
                <a:solidFill>
                  <a:schemeClr val="dk1"/>
                </a:solidFill>
                <a:latin typeface="Alegreya Sans"/>
                <a:ea typeface="Alegreya Sans"/>
                <a:cs typeface="Alegreya Sans"/>
                <a:sym typeface="Alegreya Sans"/>
              </a:rPr>
              <a:t>Применение тромбоцитарных </a:t>
            </a:r>
            <a:r>
              <a:rPr lang="ru-RU" sz="2000" dirty="0" err="1">
                <a:solidFill>
                  <a:schemeClr val="dk1"/>
                </a:solidFill>
                <a:latin typeface="Alegreya Sans"/>
                <a:ea typeface="Alegreya Sans"/>
                <a:cs typeface="Alegreya Sans"/>
                <a:sym typeface="Alegreya Sans"/>
              </a:rPr>
              <a:t>микровезикул</a:t>
            </a:r>
            <a:r>
              <a:rPr lang="ru-RU" sz="2000" dirty="0">
                <a:solidFill>
                  <a:schemeClr val="dk1"/>
                </a:solidFill>
                <a:latin typeface="Alegreya Sans"/>
                <a:ea typeface="Alegreya Sans"/>
                <a:cs typeface="Alegreya Sans"/>
                <a:sym typeface="Alegreya Sans"/>
              </a:rPr>
              <a:t> позволяет снизить частоту и длительность нежелательных явлений при полном сохранении регенераторного потенциала продукта. </a:t>
            </a:r>
          </a:p>
          <a:p>
            <a:pPr lvl="0"/>
            <a:endParaRPr lang="ru-RU" sz="2000" dirty="0">
              <a:solidFill>
                <a:schemeClr val="dk1"/>
              </a:solidFill>
              <a:latin typeface="Alegreya Sans"/>
              <a:ea typeface="Alegreya Sans"/>
              <a:cs typeface="Alegreya Sans"/>
              <a:sym typeface="Alegreya Sans"/>
            </a:endParaRPr>
          </a:p>
          <a:p>
            <a:pPr lvl="0"/>
            <a:r>
              <a:rPr lang="ru-RU" sz="2000" dirty="0">
                <a:solidFill>
                  <a:schemeClr val="dk1"/>
                </a:solidFill>
                <a:latin typeface="Alegreya Sans"/>
                <a:ea typeface="Alegreya Sans"/>
                <a:cs typeface="Alegreya Sans"/>
                <a:sym typeface="Alegreya Sans"/>
              </a:rPr>
              <a:t>Стандартные протоколы получения включают этап активации тромбоцитов физическим или химическим (тромбином/хлоридом кальция) способом.</a:t>
            </a:r>
          </a:p>
          <a:p>
            <a:pPr lvl="0"/>
            <a:endParaRPr lang="ru-RU" sz="2000" dirty="0">
              <a:solidFill>
                <a:schemeClr val="dk1"/>
              </a:solidFill>
              <a:latin typeface="Alegreya Sans"/>
              <a:ea typeface="Alegreya Sans"/>
              <a:cs typeface="Alegreya Sans"/>
              <a:sym typeface="Alegreya Sans"/>
            </a:endParaRPr>
          </a:p>
          <a:p>
            <a:pPr lvl="0"/>
            <a:r>
              <a:rPr lang="ru-RU" sz="2000" dirty="0">
                <a:solidFill>
                  <a:schemeClr val="dk1"/>
                </a:solidFill>
                <a:latin typeface="Alegreya Sans"/>
                <a:ea typeface="Alegreya Sans"/>
                <a:cs typeface="Alegreya Sans"/>
                <a:sym typeface="Alegreya Sans"/>
              </a:rPr>
              <a:t>Подобным «мягким» индуктором активации могут выступать и </a:t>
            </a:r>
            <a:r>
              <a:rPr lang="ru-RU" sz="2000" dirty="0" err="1">
                <a:solidFill>
                  <a:schemeClr val="dk1"/>
                </a:solidFill>
                <a:latin typeface="Alegreya Sans"/>
                <a:ea typeface="Alegreya Sans"/>
                <a:cs typeface="Alegreya Sans"/>
                <a:sym typeface="Alegreya Sans"/>
              </a:rPr>
              <a:t>ходропротективные</a:t>
            </a:r>
            <a:r>
              <a:rPr lang="ru-RU" sz="2000" dirty="0">
                <a:solidFill>
                  <a:schemeClr val="dk1"/>
                </a:solidFill>
                <a:latin typeface="Alegreya Sans"/>
                <a:ea typeface="Alegreya Sans"/>
                <a:cs typeface="Alegreya Sans"/>
                <a:sym typeface="Alegreya Sans"/>
              </a:rPr>
              <a:t> препараты, совмещающие технологическую и терапевтическую функции.</a:t>
            </a:r>
          </a:p>
          <a:p>
            <a:pPr lvl="0"/>
            <a:endParaRPr lang="ru-RU" sz="2000" dirty="0">
              <a:solidFill>
                <a:schemeClr val="dk1"/>
              </a:solidFill>
              <a:latin typeface="Alegreya Sans"/>
              <a:ea typeface="Alegreya Sans"/>
              <a:cs typeface="Alegreya Sans"/>
              <a:sym typeface="Alegreya Sans"/>
            </a:endParaRPr>
          </a:p>
        </p:txBody>
      </p:sp>
      <p:sp>
        <p:nvSpPr>
          <p:cNvPr id="9" name="Google Shape;91;p13">
            <a:extLst>
              <a:ext uri="{FF2B5EF4-FFF2-40B4-BE49-F238E27FC236}">
                <a16:creationId xmlns:a16="http://schemas.microsoft.com/office/drawing/2014/main" id="{7BA4BF8D-987D-3640-1C48-37143B96AA28}"/>
              </a:ext>
            </a:extLst>
          </p:cNvPr>
          <p:cNvSpPr/>
          <p:nvPr/>
        </p:nvSpPr>
        <p:spPr>
          <a:xfrm>
            <a:off x="289925" y="6216928"/>
            <a:ext cx="11730625" cy="64107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ru-RU" sz="1000" i="0" u="none" strike="noStrike" cap="none" dirty="0">
                <a:solidFill>
                  <a:schemeClr val="tx1"/>
                </a:solidFill>
                <a:latin typeface="Alegreya Sans Light"/>
                <a:ea typeface="Alegreya Sans Light"/>
                <a:cs typeface="Alegreya Sans Light"/>
                <a:sym typeface="Alegreya Sans Light"/>
              </a:rPr>
              <a:t>1.. Остеоартрит / Д. А. Маланин, М. А. Страхов, И. С. Бурка [и др.] // PRP-терапия: обоснованные решения для клинической практики. – Москва : Перо, 2023. – С. 9-39Маланин Д.А. Эффективность применения плазмы, обогащенной тромбоцитами, при лечении пациентов с остеоартритом коленного сустава / Маланин Д.А., </a:t>
            </a:r>
            <a:r>
              <a:rPr lang="ru-RU" sz="1000" i="0" u="none" strike="noStrike" cap="none" dirty="0" err="1">
                <a:solidFill>
                  <a:schemeClr val="tx1"/>
                </a:solidFill>
                <a:latin typeface="Alegreya Sans Light"/>
                <a:ea typeface="Alegreya Sans Light"/>
                <a:cs typeface="Alegreya Sans Light"/>
                <a:sym typeface="Alegreya Sans Light"/>
              </a:rPr>
              <a:t>Демещенко</a:t>
            </a:r>
            <a:r>
              <a:rPr lang="ru-RU" sz="1000" i="0" u="none" strike="noStrike" cap="none" dirty="0">
                <a:solidFill>
                  <a:schemeClr val="tx1"/>
                </a:solidFill>
                <a:latin typeface="Alegreya Sans Light"/>
                <a:ea typeface="Alegreya Sans Light"/>
                <a:cs typeface="Alegreya Sans Light"/>
                <a:sym typeface="Alegreya Sans Light"/>
              </a:rPr>
              <a:t> М.В., Черезов Л.Л., Грунин С.В. // Практическая медицина  - 2020. – 18(4). - с. 29 – 35.</a:t>
            </a:r>
          </a:p>
          <a:p>
            <a:pPr marL="0" marR="0" lvl="0" indent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ru-RU" sz="1000" dirty="0">
                <a:solidFill>
                  <a:schemeClr val="tx1"/>
                </a:solidFill>
                <a:latin typeface="Alegreya Sans Light"/>
                <a:ea typeface="Alegreya Sans Light"/>
                <a:cs typeface="Alegreya Sans Light"/>
                <a:sym typeface="Alegreya Sans Light"/>
              </a:rPr>
              <a:t>2. </a:t>
            </a:r>
            <a:r>
              <a:rPr lang="it-IT" sz="1000" dirty="0">
                <a:solidFill>
                  <a:schemeClr val="tx1"/>
                </a:solidFill>
                <a:latin typeface="Alegreya Sans Light"/>
                <a:ea typeface="Alegreya Sans Light"/>
                <a:cs typeface="Alegreya Sans Light"/>
                <a:sym typeface="Alegreya Sans Light"/>
              </a:rPr>
              <a:t>Antich-Rosselló M, Forteza-Genestra MA, Monjo M, Ramis JM. Platelet-Derived Extracellular Vesicles for Regenerative Medicine. Int J Mol Sci. 2021 Aug 10;22(16):8580. doi: 10.3390/ijms22168580.</a:t>
            </a:r>
            <a:r>
              <a:rPr lang="ru-RU" sz="1000" i="0" u="none" strike="noStrike" cap="none" dirty="0">
                <a:solidFill>
                  <a:schemeClr val="tx1"/>
                </a:solidFill>
                <a:latin typeface="Alegreya Sans Light"/>
                <a:ea typeface="Alegreya Sans Light"/>
                <a:cs typeface="Alegreya Sans Light"/>
                <a:sym typeface="Alegreya Sans Light"/>
              </a:rPr>
              <a:t> </a:t>
            </a:r>
          </a:p>
          <a:p>
            <a:pPr marL="0" marR="0" lvl="0" indent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ru-RU" sz="1000" dirty="0">
                <a:solidFill>
                  <a:schemeClr val="tx1"/>
                </a:solidFill>
                <a:latin typeface="Alegreya Sans Light"/>
                <a:ea typeface="Alegreya Sans Light"/>
                <a:cs typeface="Alegreya Sans Light"/>
                <a:sym typeface="Alegreya Sans Light"/>
              </a:rPr>
              <a:t>3. Влияние </a:t>
            </a:r>
            <a:r>
              <a:rPr lang="ru-RU" sz="1000" dirty="0" err="1">
                <a:solidFill>
                  <a:schemeClr val="tx1"/>
                </a:solidFill>
                <a:latin typeface="Alegreya Sans Light"/>
                <a:ea typeface="Alegreya Sans Light"/>
                <a:cs typeface="Alegreya Sans Light"/>
                <a:sym typeface="Alegreya Sans Light"/>
              </a:rPr>
              <a:t>хондропротективных</a:t>
            </a:r>
            <a:r>
              <a:rPr lang="ru-RU" sz="1000" dirty="0">
                <a:solidFill>
                  <a:schemeClr val="tx1"/>
                </a:solidFill>
                <a:latin typeface="Alegreya Sans Light"/>
                <a:ea typeface="Alegreya Sans Light"/>
                <a:cs typeface="Alegreya Sans Light"/>
                <a:sym typeface="Alegreya Sans Light"/>
              </a:rPr>
              <a:t> препаратов для внутрисуставного введения на активацию тромбоцитов </a:t>
            </a:r>
            <a:r>
              <a:rPr lang="ru-RU" sz="1000" dirty="0" err="1">
                <a:solidFill>
                  <a:schemeClr val="tx1"/>
                </a:solidFill>
                <a:latin typeface="Alegreya Sans Light"/>
                <a:ea typeface="Alegreya Sans Light"/>
                <a:cs typeface="Alegreya Sans Light"/>
                <a:sym typeface="Alegreya Sans Light"/>
              </a:rPr>
              <a:t>in</a:t>
            </a:r>
            <a:r>
              <a:rPr lang="ru-RU" sz="1000" dirty="0">
                <a:solidFill>
                  <a:schemeClr val="tx1"/>
                </a:solidFill>
                <a:latin typeface="Alegreya Sans Light"/>
                <a:ea typeface="Alegreya Sans Light"/>
                <a:cs typeface="Alegreya Sans Light"/>
                <a:sym typeface="Alegreya Sans Light"/>
              </a:rPr>
              <a:t> </a:t>
            </a:r>
            <a:r>
              <a:rPr lang="ru-RU" sz="1000" dirty="0" err="1">
                <a:solidFill>
                  <a:schemeClr val="tx1"/>
                </a:solidFill>
                <a:latin typeface="Alegreya Sans Light"/>
                <a:ea typeface="Alegreya Sans Light"/>
                <a:cs typeface="Alegreya Sans Light"/>
                <a:sym typeface="Alegreya Sans Light"/>
              </a:rPr>
              <a:t>vitro</a:t>
            </a:r>
            <a:r>
              <a:rPr lang="ru-RU" sz="1000" dirty="0">
                <a:solidFill>
                  <a:schemeClr val="tx1"/>
                </a:solidFill>
                <a:latin typeface="Alegreya Sans Light"/>
                <a:ea typeface="Alegreya Sans Light"/>
                <a:cs typeface="Alegreya Sans Light"/>
                <a:sym typeface="Alegreya Sans Light"/>
              </a:rPr>
              <a:t> / А. А. Спасов, В. С. Сиротенко, И. С. Бурка [и др.] // III конгресс </a:t>
            </a:r>
            <a:r>
              <a:rPr lang="ru-RU" sz="1000" dirty="0" err="1">
                <a:solidFill>
                  <a:schemeClr val="tx1"/>
                </a:solidFill>
                <a:latin typeface="Alegreya Sans Light"/>
                <a:ea typeface="Alegreya Sans Light"/>
                <a:cs typeface="Alegreya Sans Light"/>
                <a:sym typeface="Alegreya Sans Light"/>
              </a:rPr>
              <a:t>Ортобиология</a:t>
            </a:r>
            <a:r>
              <a:rPr lang="ru-RU" sz="1000" dirty="0">
                <a:solidFill>
                  <a:schemeClr val="tx1"/>
                </a:solidFill>
                <a:latin typeface="Alegreya Sans Light"/>
                <a:ea typeface="Alegreya Sans Light"/>
                <a:cs typeface="Alegreya Sans Light"/>
                <a:sym typeface="Alegreya Sans Light"/>
              </a:rPr>
              <a:t> 2022: тезисы, Москва</a:t>
            </a:r>
            <a:endParaRPr sz="1200" i="0" u="none" strike="noStrike" cap="none" dirty="0">
              <a:solidFill>
                <a:schemeClr val="dk1"/>
              </a:solidFill>
              <a:latin typeface="Alegreya Sans Light"/>
              <a:ea typeface="Alegreya Sans Light"/>
              <a:cs typeface="Alegreya Sans Light"/>
              <a:sym typeface="Alegreya Sans Light"/>
            </a:endParaRPr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8309AA86-9D1B-D5E8-BBE2-65CB72BF503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08861" y="1790432"/>
            <a:ext cx="5083139" cy="327713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31417376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Google Shape;133;p15"/>
          <p:cNvSpPr txBox="1"/>
          <p:nvPr/>
        </p:nvSpPr>
        <p:spPr>
          <a:xfrm>
            <a:off x="785600" y="397150"/>
            <a:ext cx="5033400" cy="46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ru-RU" sz="2400" b="1">
                <a:solidFill>
                  <a:schemeClr val="dk1"/>
                </a:solidFill>
                <a:latin typeface="Playfair Display"/>
                <a:ea typeface="Playfair Display"/>
                <a:cs typeface="Playfair Display"/>
                <a:sym typeface="Playfair Display"/>
              </a:rPr>
              <a:t>ЦЕЛЕВАЯ АУДИТОРИЯ</a:t>
            </a:r>
            <a:endParaRPr sz="1800" b="0" i="0" u="none" strike="noStrike" cap="none">
              <a:solidFill>
                <a:schemeClr val="dk1"/>
              </a:solidFill>
              <a:latin typeface="Playfair Display"/>
              <a:ea typeface="Playfair Display"/>
              <a:cs typeface="Playfair Display"/>
              <a:sym typeface="Playfair Display"/>
            </a:endParaRPr>
          </a:p>
        </p:txBody>
      </p:sp>
      <p:sp>
        <p:nvSpPr>
          <p:cNvPr id="134" name="Google Shape;134;p15"/>
          <p:cNvSpPr/>
          <p:nvPr/>
        </p:nvSpPr>
        <p:spPr>
          <a:xfrm>
            <a:off x="329775" y="1940801"/>
            <a:ext cx="5720188" cy="43346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700" b="1" dirty="0">
                <a:solidFill>
                  <a:schemeClr val="dk1"/>
                </a:solidFill>
                <a:latin typeface="Alegreya Sans"/>
                <a:ea typeface="Alegreya Sans"/>
                <a:cs typeface="Alegreya Sans"/>
                <a:sym typeface="Alegreya Sans"/>
              </a:rPr>
              <a:t>Демография:</a:t>
            </a:r>
            <a:r>
              <a:rPr lang="ru-RU" sz="1700" dirty="0">
                <a:solidFill>
                  <a:schemeClr val="dk1"/>
                </a:solidFill>
                <a:latin typeface="Alegreya Sans"/>
                <a:ea typeface="Alegreya Sans"/>
                <a:cs typeface="Alegreya Sans"/>
                <a:sym typeface="Alegreya Sans"/>
              </a:rPr>
              <a:t> 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700" dirty="0">
                <a:solidFill>
                  <a:schemeClr val="dk1"/>
                </a:solidFill>
                <a:latin typeface="Alegreya Sans"/>
                <a:ea typeface="Alegreya Sans"/>
                <a:cs typeface="Alegreya Sans"/>
                <a:sym typeface="Alegreya Sans"/>
              </a:rPr>
              <a:t>Женщины и мужчины 40–70+ лет. 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700" dirty="0">
                <a:solidFill>
                  <a:schemeClr val="dk1"/>
                </a:solidFill>
                <a:latin typeface="Alegreya Sans"/>
                <a:ea typeface="Alegreya Sans"/>
                <a:cs typeface="Alegreya Sans"/>
                <a:sym typeface="Alegreya Sans"/>
              </a:rPr>
              <a:t>Ключевой фокус – работающее население 40–65 лет.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700" b="1" dirty="0" err="1">
                <a:solidFill>
                  <a:schemeClr val="dk1"/>
                </a:solidFill>
                <a:latin typeface="Alegreya Sans"/>
                <a:ea typeface="Alegreya Sans"/>
                <a:cs typeface="Alegreya Sans"/>
                <a:sym typeface="Alegreya Sans"/>
              </a:rPr>
              <a:t>Психография</a:t>
            </a:r>
            <a:r>
              <a:rPr lang="ru-RU" sz="1700" b="1" dirty="0">
                <a:solidFill>
                  <a:schemeClr val="dk1"/>
                </a:solidFill>
                <a:latin typeface="Alegreya Sans"/>
                <a:ea typeface="Alegreya Sans"/>
                <a:cs typeface="Alegreya Sans"/>
                <a:sym typeface="Alegreya Sans"/>
              </a:rPr>
              <a:t>:</a:t>
            </a:r>
            <a:r>
              <a:rPr lang="ru-RU" sz="1700" dirty="0">
                <a:solidFill>
                  <a:schemeClr val="dk1"/>
                </a:solidFill>
                <a:latin typeface="Alegreya Sans"/>
                <a:ea typeface="Alegreya Sans"/>
                <a:cs typeface="Alegreya Sans"/>
                <a:sym typeface="Alegreya Sans"/>
              </a:rPr>
              <a:t> 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700" dirty="0">
                <a:solidFill>
                  <a:schemeClr val="dk1"/>
                </a:solidFill>
                <a:latin typeface="Alegreya Sans"/>
                <a:ea typeface="Alegreya Sans"/>
                <a:cs typeface="Alegreya Sans"/>
                <a:sym typeface="Alegreya Sans"/>
              </a:rPr>
              <a:t>Стремятся сохранить локомоторные функции суставов и привычный уровень мобильности, работоспособности; базовый страх – инвалидизация и травматичные операции по «замене сустава». Готовы инвестировать в инновационные органосохраняющие технологии.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700" b="1" dirty="0">
                <a:solidFill>
                  <a:schemeClr val="dk1"/>
                </a:solidFill>
                <a:latin typeface="Alegreya Sans"/>
                <a:ea typeface="Alegreya Sans"/>
                <a:cs typeface="Alegreya Sans"/>
                <a:sym typeface="Alegreya Sans"/>
              </a:rPr>
              <a:t>Поведение:</a:t>
            </a:r>
            <a:r>
              <a:rPr lang="ru-RU" sz="1700" dirty="0">
                <a:solidFill>
                  <a:schemeClr val="dk1"/>
                </a:solidFill>
                <a:latin typeface="Alegreya Sans"/>
                <a:ea typeface="Alegreya Sans"/>
                <a:cs typeface="Alegreya Sans"/>
                <a:sym typeface="Alegreya Sans"/>
              </a:rPr>
              <a:t> 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700" dirty="0">
                <a:solidFill>
                  <a:schemeClr val="dk1"/>
                </a:solidFill>
                <a:latin typeface="Alegreya Sans"/>
                <a:ea typeface="Alegreya Sans"/>
                <a:cs typeface="Alegreya Sans"/>
                <a:sym typeface="Alegreya Sans"/>
              </a:rPr>
              <a:t>Устали от ежедневного приема НПВС. Ищут локальную терапию (внутрисуставные инъекции) с максимальным периодом действия, но имеют низкий комплаенс к процедурам, вызывающим сильную </a:t>
            </a:r>
            <a:r>
              <a:rPr lang="ru-RU" sz="1700" dirty="0" err="1">
                <a:solidFill>
                  <a:schemeClr val="dk1"/>
                </a:solidFill>
                <a:latin typeface="Alegreya Sans"/>
                <a:ea typeface="Alegreya Sans"/>
                <a:cs typeface="Alegreya Sans"/>
                <a:sym typeface="Alegreya Sans"/>
              </a:rPr>
              <a:t>постинъекционную</a:t>
            </a:r>
            <a:r>
              <a:rPr lang="ru-RU" sz="1700" dirty="0">
                <a:solidFill>
                  <a:schemeClr val="dk1"/>
                </a:solidFill>
                <a:latin typeface="Alegreya Sans"/>
                <a:ea typeface="Alegreya Sans"/>
                <a:cs typeface="Alegreya Sans"/>
                <a:sym typeface="Alegreya Sans"/>
              </a:rPr>
              <a:t> реакцию.</a:t>
            </a:r>
            <a:endParaRPr sz="1900" dirty="0">
              <a:solidFill>
                <a:schemeClr val="dk1"/>
              </a:solidFill>
              <a:latin typeface="Alegreya Sans"/>
              <a:ea typeface="Alegreya Sans"/>
              <a:cs typeface="Alegreya Sans"/>
              <a:sym typeface="Alegreya Sans"/>
            </a:endParaRPr>
          </a:p>
        </p:txBody>
      </p:sp>
      <p:grpSp>
        <p:nvGrpSpPr>
          <p:cNvPr id="135" name="Google Shape;135;p15"/>
          <p:cNvGrpSpPr/>
          <p:nvPr/>
        </p:nvGrpSpPr>
        <p:grpSpPr>
          <a:xfrm rot="-5400000">
            <a:off x="10669697" y="38930"/>
            <a:ext cx="553723" cy="1197835"/>
            <a:chOff x="5936974" y="1934817"/>
            <a:chExt cx="796036" cy="1722017"/>
          </a:xfrm>
        </p:grpSpPr>
        <p:grpSp>
          <p:nvGrpSpPr>
            <p:cNvPr id="136" name="Google Shape;136;p15"/>
            <p:cNvGrpSpPr/>
            <p:nvPr/>
          </p:nvGrpSpPr>
          <p:grpSpPr>
            <a:xfrm>
              <a:off x="5936974" y="1934817"/>
              <a:ext cx="159000" cy="1722017"/>
              <a:chOff x="5936974" y="1934817"/>
              <a:chExt cx="159000" cy="1722017"/>
            </a:xfrm>
          </p:grpSpPr>
          <p:sp>
            <p:nvSpPr>
              <p:cNvPr id="137" name="Google Shape;137;p15"/>
              <p:cNvSpPr/>
              <p:nvPr/>
            </p:nvSpPr>
            <p:spPr>
              <a:xfrm>
                <a:off x="5936974" y="1934817"/>
                <a:ext cx="159000" cy="159000"/>
              </a:xfrm>
              <a:prstGeom prst="ellipse">
                <a:avLst/>
              </a:pr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38" name="Google Shape;138;p15"/>
              <p:cNvSpPr/>
              <p:nvPr/>
            </p:nvSpPr>
            <p:spPr>
              <a:xfrm>
                <a:off x="5936974" y="2247420"/>
                <a:ext cx="159000" cy="159000"/>
              </a:xfrm>
              <a:prstGeom prst="ellipse">
                <a:avLst/>
              </a:pr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39" name="Google Shape;139;p15"/>
              <p:cNvSpPr/>
              <p:nvPr/>
            </p:nvSpPr>
            <p:spPr>
              <a:xfrm>
                <a:off x="5936974" y="2560023"/>
                <a:ext cx="159000" cy="159000"/>
              </a:xfrm>
              <a:prstGeom prst="ellipse">
                <a:avLst/>
              </a:pr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40" name="Google Shape;140;p15"/>
              <p:cNvSpPr/>
              <p:nvPr/>
            </p:nvSpPr>
            <p:spPr>
              <a:xfrm>
                <a:off x="5936974" y="2872625"/>
                <a:ext cx="159000" cy="159000"/>
              </a:xfrm>
              <a:prstGeom prst="ellipse">
                <a:avLst/>
              </a:pr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41" name="Google Shape;141;p15"/>
              <p:cNvSpPr/>
              <p:nvPr/>
            </p:nvSpPr>
            <p:spPr>
              <a:xfrm>
                <a:off x="5936974" y="3185229"/>
                <a:ext cx="159000" cy="159000"/>
              </a:xfrm>
              <a:prstGeom prst="ellipse">
                <a:avLst/>
              </a:pr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42" name="Google Shape;142;p15"/>
              <p:cNvSpPr/>
              <p:nvPr/>
            </p:nvSpPr>
            <p:spPr>
              <a:xfrm>
                <a:off x="5936974" y="3497834"/>
                <a:ext cx="159000" cy="159000"/>
              </a:xfrm>
              <a:prstGeom prst="ellipse">
                <a:avLst/>
              </a:pr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143" name="Google Shape;143;p15"/>
            <p:cNvGrpSpPr/>
            <p:nvPr/>
          </p:nvGrpSpPr>
          <p:grpSpPr>
            <a:xfrm>
              <a:off x="6255492" y="1934817"/>
              <a:ext cx="159000" cy="1722017"/>
              <a:chOff x="6242810" y="1934817"/>
              <a:chExt cx="159000" cy="1722017"/>
            </a:xfrm>
          </p:grpSpPr>
          <p:sp>
            <p:nvSpPr>
              <p:cNvPr id="144" name="Google Shape;144;p15"/>
              <p:cNvSpPr/>
              <p:nvPr/>
            </p:nvSpPr>
            <p:spPr>
              <a:xfrm>
                <a:off x="6242810" y="1934817"/>
                <a:ext cx="159000" cy="159000"/>
              </a:xfrm>
              <a:prstGeom prst="ellipse">
                <a:avLst/>
              </a:pr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45" name="Google Shape;145;p15"/>
              <p:cNvSpPr/>
              <p:nvPr/>
            </p:nvSpPr>
            <p:spPr>
              <a:xfrm>
                <a:off x="6242810" y="2247420"/>
                <a:ext cx="159000" cy="159000"/>
              </a:xfrm>
              <a:prstGeom prst="ellipse">
                <a:avLst/>
              </a:pr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46" name="Google Shape;146;p15"/>
              <p:cNvSpPr/>
              <p:nvPr/>
            </p:nvSpPr>
            <p:spPr>
              <a:xfrm>
                <a:off x="6242810" y="2560023"/>
                <a:ext cx="159000" cy="159000"/>
              </a:xfrm>
              <a:prstGeom prst="ellipse">
                <a:avLst/>
              </a:pr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47" name="Google Shape;147;p15"/>
              <p:cNvSpPr/>
              <p:nvPr/>
            </p:nvSpPr>
            <p:spPr>
              <a:xfrm>
                <a:off x="6242810" y="2872625"/>
                <a:ext cx="159000" cy="159000"/>
              </a:xfrm>
              <a:prstGeom prst="ellipse">
                <a:avLst/>
              </a:pr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48" name="Google Shape;148;p15"/>
              <p:cNvSpPr/>
              <p:nvPr/>
            </p:nvSpPr>
            <p:spPr>
              <a:xfrm>
                <a:off x="6242810" y="3185229"/>
                <a:ext cx="159000" cy="159000"/>
              </a:xfrm>
              <a:prstGeom prst="ellipse">
                <a:avLst/>
              </a:pr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49" name="Google Shape;149;p15"/>
              <p:cNvSpPr/>
              <p:nvPr/>
            </p:nvSpPr>
            <p:spPr>
              <a:xfrm>
                <a:off x="6242810" y="3497834"/>
                <a:ext cx="159000" cy="159000"/>
              </a:xfrm>
              <a:prstGeom prst="ellipse">
                <a:avLst/>
              </a:pr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150" name="Google Shape;150;p15"/>
            <p:cNvGrpSpPr/>
            <p:nvPr/>
          </p:nvGrpSpPr>
          <p:grpSpPr>
            <a:xfrm>
              <a:off x="6574010" y="1934817"/>
              <a:ext cx="159000" cy="1722017"/>
              <a:chOff x="6242810" y="1934817"/>
              <a:chExt cx="159000" cy="1722017"/>
            </a:xfrm>
          </p:grpSpPr>
          <p:sp>
            <p:nvSpPr>
              <p:cNvPr id="151" name="Google Shape;151;p15"/>
              <p:cNvSpPr/>
              <p:nvPr/>
            </p:nvSpPr>
            <p:spPr>
              <a:xfrm>
                <a:off x="6242810" y="1934817"/>
                <a:ext cx="159000" cy="159000"/>
              </a:xfrm>
              <a:prstGeom prst="ellipse">
                <a:avLst/>
              </a:pr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52" name="Google Shape;152;p15"/>
              <p:cNvSpPr/>
              <p:nvPr/>
            </p:nvSpPr>
            <p:spPr>
              <a:xfrm>
                <a:off x="6242810" y="2247420"/>
                <a:ext cx="159000" cy="159000"/>
              </a:xfrm>
              <a:prstGeom prst="ellipse">
                <a:avLst/>
              </a:pr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53" name="Google Shape;153;p15"/>
              <p:cNvSpPr/>
              <p:nvPr/>
            </p:nvSpPr>
            <p:spPr>
              <a:xfrm>
                <a:off x="6242810" y="2560023"/>
                <a:ext cx="159000" cy="159000"/>
              </a:xfrm>
              <a:prstGeom prst="ellipse">
                <a:avLst/>
              </a:pr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54" name="Google Shape;154;p15"/>
              <p:cNvSpPr/>
              <p:nvPr/>
            </p:nvSpPr>
            <p:spPr>
              <a:xfrm>
                <a:off x="6242810" y="2872625"/>
                <a:ext cx="159000" cy="159000"/>
              </a:xfrm>
              <a:prstGeom prst="ellipse">
                <a:avLst/>
              </a:pr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55" name="Google Shape;155;p15"/>
              <p:cNvSpPr/>
              <p:nvPr/>
            </p:nvSpPr>
            <p:spPr>
              <a:xfrm>
                <a:off x="6242810" y="3185229"/>
                <a:ext cx="159000" cy="159000"/>
              </a:xfrm>
              <a:prstGeom prst="ellipse">
                <a:avLst/>
              </a:pr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56" name="Google Shape;156;p15"/>
              <p:cNvSpPr/>
              <p:nvPr/>
            </p:nvSpPr>
            <p:spPr>
              <a:xfrm>
                <a:off x="6242810" y="3497834"/>
                <a:ext cx="159000" cy="159000"/>
              </a:xfrm>
              <a:prstGeom prst="ellipse">
                <a:avLst/>
              </a:pr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sp>
        <p:nvSpPr>
          <p:cNvPr id="158" name="Google Shape;158;p15"/>
          <p:cNvSpPr/>
          <p:nvPr/>
        </p:nvSpPr>
        <p:spPr>
          <a:xfrm>
            <a:off x="329775" y="1231650"/>
            <a:ext cx="2388300" cy="461700"/>
          </a:xfrm>
          <a:prstGeom prst="roundRect">
            <a:avLst>
              <a:gd name="adj" fmla="val 16667"/>
            </a:avLst>
          </a:prstGeom>
          <a:solidFill>
            <a:schemeClr val="accent3"/>
          </a:solidFill>
          <a:ln>
            <a:noFill/>
          </a:ln>
          <a:effectLst>
            <a:outerShdw blurRad="371475" dist="209550" dir="5400000" algn="t" rotWithShape="0">
              <a:srgbClr val="000000">
                <a:alpha val="102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59" name="Google Shape;159;p15"/>
          <p:cNvSpPr/>
          <p:nvPr/>
        </p:nvSpPr>
        <p:spPr>
          <a:xfrm>
            <a:off x="427350" y="1180780"/>
            <a:ext cx="2193150" cy="46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13999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rPr lang="ru-RU" sz="2500" dirty="0">
                <a:solidFill>
                  <a:srgbClr val="0C0C0C"/>
                </a:solidFill>
                <a:latin typeface="Alegreya Sans Medium"/>
                <a:ea typeface="Alegreya Sans Medium"/>
                <a:cs typeface="Alegreya Sans Medium"/>
                <a:sym typeface="Alegreya Sans Medium"/>
              </a:rPr>
              <a:t>Пациенты с ОА</a:t>
            </a:r>
            <a:endParaRPr sz="700" i="0" u="none" strike="noStrike" cap="none" dirty="0">
              <a:solidFill>
                <a:srgbClr val="0C0C0C"/>
              </a:solidFill>
              <a:latin typeface="Alegreya Sans Medium"/>
              <a:ea typeface="Alegreya Sans Medium"/>
              <a:cs typeface="Alegreya Sans Medium"/>
              <a:sym typeface="Alegreya Sans Medium"/>
            </a:endParaRPr>
          </a:p>
        </p:txBody>
      </p:sp>
      <p:sp>
        <p:nvSpPr>
          <p:cNvPr id="3" name="Google Shape;161;p15">
            <a:extLst>
              <a:ext uri="{FF2B5EF4-FFF2-40B4-BE49-F238E27FC236}">
                <a16:creationId xmlns:a16="http://schemas.microsoft.com/office/drawing/2014/main" id="{DBCFDCA1-111F-204F-D163-3692E6AA1714}"/>
              </a:ext>
            </a:extLst>
          </p:cNvPr>
          <p:cNvSpPr/>
          <p:nvPr/>
        </p:nvSpPr>
        <p:spPr>
          <a:xfrm>
            <a:off x="6806775" y="1231650"/>
            <a:ext cx="1998000" cy="461700"/>
          </a:xfrm>
          <a:prstGeom prst="roundRect">
            <a:avLst>
              <a:gd name="adj" fmla="val 16667"/>
            </a:avLst>
          </a:prstGeom>
          <a:solidFill>
            <a:schemeClr val="accent3"/>
          </a:solidFill>
          <a:ln>
            <a:noFill/>
          </a:ln>
          <a:effectLst>
            <a:outerShdw blurRad="371475" dist="209550" dir="5400000" algn="t" rotWithShape="0">
              <a:srgbClr val="000000">
                <a:alpha val="102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" name="Google Shape;162;p15">
            <a:extLst>
              <a:ext uri="{FF2B5EF4-FFF2-40B4-BE49-F238E27FC236}">
                <a16:creationId xmlns:a16="http://schemas.microsoft.com/office/drawing/2014/main" id="{70A48295-DACF-A762-D810-2411FB848FEC}"/>
              </a:ext>
            </a:extLst>
          </p:cNvPr>
          <p:cNvSpPr/>
          <p:nvPr/>
        </p:nvSpPr>
        <p:spPr>
          <a:xfrm>
            <a:off x="6806775" y="1180780"/>
            <a:ext cx="1998000" cy="46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13999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rPr lang="ru-RU" sz="2500" dirty="0">
                <a:solidFill>
                  <a:srgbClr val="0C0C0C"/>
                </a:solidFill>
                <a:latin typeface="Alegreya Sans Medium"/>
                <a:ea typeface="Alegreya Sans Medium"/>
                <a:cs typeface="Alegreya Sans Medium"/>
                <a:sym typeface="Alegreya Sans Medium"/>
              </a:rPr>
              <a:t>Боли ЦА</a:t>
            </a:r>
            <a:endParaRPr sz="700" i="0" u="none" strike="noStrike" cap="none" dirty="0">
              <a:solidFill>
                <a:srgbClr val="0C0C0C"/>
              </a:solidFill>
              <a:latin typeface="Alegreya Sans Medium"/>
              <a:ea typeface="Alegreya Sans Medium"/>
              <a:cs typeface="Alegreya Sans Medium"/>
              <a:sym typeface="Alegreya Sans Medium"/>
            </a:endParaRPr>
          </a:p>
        </p:txBody>
      </p:sp>
      <p:sp>
        <p:nvSpPr>
          <p:cNvPr id="7" name="Google Shape;134;p15">
            <a:extLst>
              <a:ext uri="{FF2B5EF4-FFF2-40B4-BE49-F238E27FC236}">
                <a16:creationId xmlns:a16="http://schemas.microsoft.com/office/drawing/2014/main" id="{077783B9-16A1-CE47-6586-96DA3CFF22C9}"/>
              </a:ext>
            </a:extLst>
          </p:cNvPr>
          <p:cNvSpPr/>
          <p:nvPr/>
        </p:nvSpPr>
        <p:spPr>
          <a:xfrm>
            <a:off x="6740100" y="1940802"/>
            <a:ext cx="5451900" cy="49171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700" b="1" dirty="0">
                <a:solidFill>
                  <a:schemeClr val="dk1"/>
                </a:solidFill>
                <a:latin typeface="Alegreya Sans"/>
                <a:ea typeface="Alegreya Sans"/>
                <a:cs typeface="Alegreya Sans"/>
                <a:sym typeface="Alegreya Sans"/>
              </a:rPr>
              <a:t>«Замкнутый круг» НПВС-терапии: </a:t>
            </a:r>
            <a:br>
              <a:rPr lang="ru-RU" sz="1700" b="1" dirty="0">
                <a:solidFill>
                  <a:schemeClr val="dk1"/>
                </a:solidFill>
                <a:latin typeface="Alegreya Sans"/>
                <a:ea typeface="Alegreya Sans"/>
                <a:cs typeface="Alegreya Sans"/>
                <a:sym typeface="Alegreya Sans"/>
              </a:rPr>
            </a:br>
            <a:r>
              <a:rPr lang="ru-RU" sz="1700" dirty="0">
                <a:solidFill>
                  <a:schemeClr val="dk1"/>
                </a:solidFill>
                <a:latin typeface="Alegreya Sans"/>
                <a:ea typeface="Alegreya Sans"/>
                <a:cs typeface="Alegreya Sans"/>
                <a:sym typeface="Alegreya Sans"/>
              </a:rPr>
              <a:t>Пациенты часто вынуждены ежедневно принимать обезболивающие таблетки, что способно приводить к гастропатиям, гепатитам, нефропатиям, увеличению кардио-васкулярного риска. Однако отмена препаратов возвращает симптоматику.</a:t>
            </a:r>
          </a:p>
          <a:p>
            <a:pPr lvl="0"/>
            <a:r>
              <a:rPr lang="ru-RU" sz="1700" b="1" dirty="0">
                <a:solidFill>
                  <a:schemeClr val="dk1"/>
                </a:solidFill>
                <a:latin typeface="Alegreya Sans"/>
                <a:ea typeface="Alegreya Sans"/>
                <a:cs typeface="Alegreya Sans"/>
                <a:sym typeface="Alegreya Sans"/>
              </a:rPr>
              <a:t>Коморбидность: </a:t>
            </a:r>
            <a:br>
              <a:rPr lang="ru-RU" sz="1700" dirty="0">
                <a:solidFill>
                  <a:schemeClr val="dk1"/>
                </a:solidFill>
                <a:latin typeface="Alegreya Sans"/>
                <a:ea typeface="Alegreya Sans"/>
                <a:cs typeface="Alegreya Sans"/>
                <a:sym typeface="Alegreya Sans"/>
              </a:rPr>
            </a:br>
            <a:r>
              <a:rPr lang="ru-RU" sz="1700" dirty="0">
                <a:solidFill>
                  <a:schemeClr val="dk1"/>
                </a:solidFill>
                <a:latin typeface="Alegreya Sans"/>
                <a:ea typeface="Alegreya Sans"/>
                <a:cs typeface="Alegreya Sans"/>
                <a:sym typeface="Alegreya Sans"/>
              </a:rPr>
              <a:t>Полипрагмазия (прием 5 и более препаратов) повышает риск нежелательных лекарственных реакций из-за </a:t>
            </a:r>
            <a:r>
              <a:rPr lang="ru-RU" sz="1700" dirty="0" err="1">
                <a:solidFill>
                  <a:schemeClr val="dk1"/>
                </a:solidFill>
                <a:latin typeface="Alegreya Sans"/>
                <a:ea typeface="Alegreya Sans"/>
                <a:cs typeface="Alegreya Sans"/>
                <a:sym typeface="Alegreya Sans"/>
              </a:rPr>
              <a:t>межлекарственных</a:t>
            </a:r>
            <a:r>
              <a:rPr lang="ru-RU" sz="1700" dirty="0">
                <a:solidFill>
                  <a:schemeClr val="dk1"/>
                </a:solidFill>
                <a:latin typeface="Alegreya Sans"/>
                <a:ea typeface="Alegreya Sans"/>
                <a:cs typeface="Alegreya Sans"/>
                <a:sym typeface="Alegreya Sans"/>
              </a:rPr>
              <a:t> взаимодействий, а локальные ГКС декомпенсируют сопутствующие сахарный диабет и гипертензию. </a:t>
            </a:r>
            <a:br>
              <a:rPr lang="ru-RU" sz="1700" dirty="0">
                <a:solidFill>
                  <a:schemeClr val="dk1"/>
                </a:solidFill>
                <a:latin typeface="Alegreya Sans"/>
                <a:ea typeface="Alegreya Sans"/>
                <a:cs typeface="Alegreya Sans"/>
                <a:sym typeface="Alegreya Sans"/>
              </a:rPr>
            </a:br>
            <a:r>
              <a:rPr lang="ru-RU" sz="1700" b="1" dirty="0">
                <a:solidFill>
                  <a:schemeClr val="dk1"/>
                </a:solidFill>
                <a:latin typeface="Alegreya Sans"/>
                <a:ea typeface="Alegreya Sans"/>
                <a:cs typeface="Alegreya Sans"/>
                <a:sym typeface="Alegreya Sans"/>
              </a:rPr>
              <a:t>Страх перед эндопротезированием: </a:t>
            </a:r>
            <a:br>
              <a:rPr lang="ru-RU" sz="1700" b="1" dirty="0">
                <a:solidFill>
                  <a:schemeClr val="dk1"/>
                </a:solidFill>
                <a:latin typeface="Alegreya Sans"/>
                <a:ea typeface="Alegreya Sans"/>
                <a:cs typeface="Alegreya Sans"/>
                <a:sym typeface="Alegreya Sans"/>
              </a:rPr>
            </a:br>
            <a:r>
              <a:rPr lang="ru-RU" sz="1700" dirty="0">
                <a:solidFill>
                  <a:schemeClr val="dk1"/>
                </a:solidFill>
                <a:latin typeface="Alegreya Sans"/>
                <a:ea typeface="Alegreya Sans"/>
                <a:cs typeface="Alegreya Sans"/>
                <a:sym typeface="Alegreya Sans"/>
              </a:rPr>
              <a:t>Пациенты боятся хирургического вмешательства, рисков наркоза, долгой реабилитации и перспективы «остаться инвалидом», если сустав не приживется. Существует огромный запрос на органосохраняющие технологии.</a:t>
            </a:r>
            <a:br>
              <a:rPr lang="ru-RU" sz="1700" dirty="0">
                <a:solidFill>
                  <a:schemeClr val="dk1"/>
                </a:solidFill>
                <a:latin typeface="Alegreya Sans"/>
                <a:ea typeface="Alegreya Sans"/>
                <a:cs typeface="Alegreya Sans"/>
                <a:sym typeface="Alegreya Sans"/>
              </a:rPr>
            </a:br>
            <a:r>
              <a:rPr lang="ru-RU" sz="1700" b="1" dirty="0">
                <a:solidFill>
                  <a:schemeClr val="dk1"/>
                </a:solidFill>
                <a:latin typeface="Alegreya Sans"/>
                <a:ea typeface="Alegreya Sans"/>
                <a:cs typeface="Alegreya Sans"/>
                <a:sym typeface="Alegreya Sans"/>
              </a:rPr>
              <a:t>Страх перед сильной </a:t>
            </a:r>
            <a:r>
              <a:rPr lang="ru-RU" sz="1700" b="1" dirty="0" err="1">
                <a:solidFill>
                  <a:schemeClr val="dk1"/>
                </a:solidFill>
                <a:latin typeface="Alegreya Sans"/>
                <a:ea typeface="Alegreya Sans"/>
                <a:cs typeface="Alegreya Sans"/>
                <a:sym typeface="Alegreya Sans"/>
              </a:rPr>
              <a:t>постинъекционной</a:t>
            </a:r>
            <a:r>
              <a:rPr lang="ru-RU" sz="1700" b="1" dirty="0">
                <a:solidFill>
                  <a:schemeClr val="dk1"/>
                </a:solidFill>
                <a:latin typeface="Alegreya Sans"/>
                <a:ea typeface="Alegreya Sans"/>
                <a:cs typeface="Alegreya Sans"/>
                <a:sym typeface="Alegreya Sans"/>
              </a:rPr>
              <a:t> болью.</a:t>
            </a:r>
            <a:endParaRPr sz="1900" dirty="0">
              <a:solidFill>
                <a:schemeClr val="dk1"/>
              </a:solidFill>
              <a:latin typeface="Alegreya Sans"/>
              <a:ea typeface="Alegreya Sans"/>
              <a:cs typeface="Alegreya Sans"/>
              <a:sym typeface="Alegreya Sans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Google Shape;133;p15"/>
          <p:cNvSpPr txBox="1"/>
          <p:nvPr/>
        </p:nvSpPr>
        <p:spPr>
          <a:xfrm>
            <a:off x="785600" y="397150"/>
            <a:ext cx="5033400" cy="46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ru-RU" sz="2400" b="1">
                <a:solidFill>
                  <a:schemeClr val="dk1"/>
                </a:solidFill>
                <a:latin typeface="Playfair Display"/>
                <a:ea typeface="Playfair Display"/>
                <a:cs typeface="Playfair Display"/>
                <a:sym typeface="Playfair Display"/>
              </a:rPr>
              <a:t>ЦЕЛЕВАЯ АУДИТОРИЯ</a:t>
            </a:r>
            <a:endParaRPr sz="1800" b="0" i="0" u="none" strike="noStrike" cap="none">
              <a:solidFill>
                <a:schemeClr val="dk1"/>
              </a:solidFill>
              <a:latin typeface="Playfair Display"/>
              <a:ea typeface="Playfair Display"/>
              <a:cs typeface="Playfair Display"/>
              <a:sym typeface="Playfair Display"/>
            </a:endParaRPr>
          </a:p>
        </p:txBody>
      </p:sp>
      <p:grpSp>
        <p:nvGrpSpPr>
          <p:cNvPr id="135" name="Google Shape;135;p15"/>
          <p:cNvGrpSpPr/>
          <p:nvPr/>
        </p:nvGrpSpPr>
        <p:grpSpPr>
          <a:xfrm rot="-5400000">
            <a:off x="10669697" y="38930"/>
            <a:ext cx="553723" cy="1197835"/>
            <a:chOff x="5936974" y="1934817"/>
            <a:chExt cx="796036" cy="1722017"/>
          </a:xfrm>
        </p:grpSpPr>
        <p:grpSp>
          <p:nvGrpSpPr>
            <p:cNvPr id="136" name="Google Shape;136;p15"/>
            <p:cNvGrpSpPr/>
            <p:nvPr/>
          </p:nvGrpSpPr>
          <p:grpSpPr>
            <a:xfrm>
              <a:off x="5936974" y="1934817"/>
              <a:ext cx="159000" cy="1722017"/>
              <a:chOff x="5936974" y="1934817"/>
              <a:chExt cx="159000" cy="1722017"/>
            </a:xfrm>
          </p:grpSpPr>
          <p:sp>
            <p:nvSpPr>
              <p:cNvPr id="137" name="Google Shape;137;p15"/>
              <p:cNvSpPr/>
              <p:nvPr/>
            </p:nvSpPr>
            <p:spPr>
              <a:xfrm>
                <a:off x="5936974" y="1934817"/>
                <a:ext cx="159000" cy="159000"/>
              </a:xfrm>
              <a:prstGeom prst="ellipse">
                <a:avLst/>
              </a:pr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38" name="Google Shape;138;p15"/>
              <p:cNvSpPr/>
              <p:nvPr/>
            </p:nvSpPr>
            <p:spPr>
              <a:xfrm>
                <a:off x="5936974" y="2247420"/>
                <a:ext cx="159000" cy="159000"/>
              </a:xfrm>
              <a:prstGeom prst="ellipse">
                <a:avLst/>
              </a:pr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39" name="Google Shape;139;p15"/>
              <p:cNvSpPr/>
              <p:nvPr/>
            </p:nvSpPr>
            <p:spPr>
              <a:xfrm>
                <a:off x="5936974" y="2560023"/>
                <a:ext cx="159000" cy="159000"/>
              </a:xfrm>
              <a:prstGeom prst="ellipse">
                <a:avLst/>
              </a:pr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40" name="Google Shape;140;p15"/>
              <p:cNvSpPr/>
              <p:nvPr/>
            </p:nvSpPr>
            <p:spPr>
              <a:xfrm>
                <a:off x="5936974" y="2872625"/>
                <a:ext cx="159000" cy="159000"/>
              </a:xfrm>
              <a:prstGeom prst="ellipse">
                <a:avLst/>
              </a:pr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41" name="Google Shape;141;p15"/>
              <p:cNvSpPr/>
              <p:nvPr/>
            </p:nvSpPr>
            <p:spPr>
              <a:xfrm>
                <a:off x="5936974" y="3185229"/>
                <a:ext cx="159000" cy="159000"/>
              </a:xfrm>
              <a:prstGeom prst="ellipse">
                <a:avLst/>
              </a:pr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42" name="Google Shape;142;p15"/>
              <p:cNvSpPr/>
              <p:nvPr/>
            </p:nvSpPr>
            <p:spPr>
              <a:xfrm>
                <a:off x="5936974" y="3497834"/>
                <a:ext cx="159000" cy="159000"/>
              </a:xfrm>
              <a:prstGeom prst="ellipse">
                <a:avLst/>
              </a:pr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143" name="Google Shape;143;p15"/>
            <p:cNvGrpSpPr/>
            <p:nvPr/>
          </p:nvGrpSpPr>
          <p:grpSpPr>
            <a:xfrm>
              <a:off x="6255492" y="1934817"/>
              <a:ext cx="159000" cy="1722017"/>
              <a:chOff x="6242810" y="1934817"/>
              <a:chExt cx="159000" cy="1722017"/>
            </a:xfrm>
          </p:grpSpPr>
          <p:sp>
            <p:nvSpPr>
              <p:cNvPr id="144" name="Google Shape;144;p15"/>
              <p:cNvSpPr/>
              <p:nvPr/>
            </p:nvSpPr>
            <p:spPr>
              <a:xfrm>
                <a:off x="6242810" y="1934817"/>
                <a:ext cx="159000" cy="159000"/>
              </a:xfrm>
              <a:prstGeom prst="ellipse">
                <a:avLst/>
              </a:pr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45" name="Google Shape;145;p15"/>
              <p:cNvSpPr/>
              <p:nvPr/>
            </p:nvSpPr>
            <p:spPr>
              <a:xfrm>
                <a:off x="6242810" y="2247420"/>
                <a:ext cx="159000" cy="159000"/>
              </a:xfrm>
              <a:prstGeom prst="ellipse">
                <a:avLst/>
              </a:pr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46" name="Google Shape;146;p15"/>
              <p:cNvSpPr/>
              <p:nvPr/>
            </p:nvSpPr>
            <p:spPr>
              <a:xfrm>
                <a:off x="6242810" y="2560023"/>
                <a:ext cx="159000" cy="159000"/>
              </a:xfrm>
              <a:prstGeom prst="ellipse">
                <a:avLst/>
              </a:pr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47" name="Google Shape;147;p15"/>
              <p:cNvSpPr/>
              <p:nvPr/>
            </p:nvSpPr>
            <p:spPr>
              <a:xfrm>
                <a:off x="6242810" y="2872625"/>
                <a:ext cx="159000" cy="159000"/>
              </a:xfrm>
              <a:prstGeom prst="ellipse">
                <a:avLst/>
              </a:pr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48" name="Google Shape;148;p15"/>
              <p:cNvSpPr/>
              <p:nvPr/>
            </p:nvSpPr>
            <p:spPr>
              <a:xfrm>
                <a:off x="6242810" y="3185229"/>
                <a:ext cx="159000" cy="159000"/>
              </a:xfrm>
              <a:prstGeom prst="ellipse">
                <a:avLst/>
              </a:pr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49" name="Google Shape;149;p15"/>
              <p:cNvSpPr/>
              <p:nvPr/>
            </p:nvSpPr>
            <p:spPr>
              <a:xfrm>
                <a:off x="6242810" y="3497834"/>
                <a:ext cx="159000" cy="159000"/>
              </a:xfrm>
              <a:prstGeom prst="ellipse">
                <a:avLst/>
              </a:pr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150" name="Google Shape;150;p15"/>
            <p:cNvGrpSpPr/>
            <p:nvPr/>
          </p:nvGrpSpPr>
          <p:grpSpPr>
            <a:xfrm>
              <a:off x="6574010" y="1934817"/>
              <a:ext cx="159000" cy="1722017"/>
              <a:chOff x="6242810" y="1934817"/>
              <a:chExt cx="159000" cy="1722017"/>
            </a:xfrm>
          </p:grpSpPr>
          <p:sp>
            <p:nvSpPr>
              <p:cNvPr id="151" name="Google Shape;151;p15"/>
              <p:cNvSpPr/>
              <p:nvPr/>
            </p:nvSpPr>
            <p:spPr>
              <a:xfrm>
                <a:off x="6242810" y="1934817"/>
                <a:ext cx="159000" cy="159000"/>
              </a:xfrm>
              <a:prstGeom prst="ellipse">
                <a:avLst/>
              </a:pr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52" name="Google Shape;152;p15"/>
              <p:cNvSpPr/>
              <p:nvPr/>
            </p:nvSpPr>
            <p:spPr>
              <a:xfrm>
                <a:off x="6242810" y="2247420"/>
                <a:ext cx="159000" cy="159000"/>
              </a:xfrm>
              <a:prstGeom prst="ellipse">
                <a:avLst/>
              </a:pr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53" name="Google Shape;153;p15"/>
              <p:cNvSpPr/>
              <p:nvPr/>
            </p:nvSpPr>
            <p:spPr>
              <a:xfrm>
                <a:off x="6242810" y="2560023"/>
                <a:ext cx="159000" cy="159000"/>
              </a:xfrm>
              <a:prstGeom prst="ellipse">
                <a:avLst/>
              </a:pr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54" name="Google Shape;154;p15"/>
              <p:cNvSpPr/>
              <p:nvPr/>
            </p:nvSpPr>
            <p:spPr>
              <a:xfrm>
                <a:off x="6242810" y="2872625"/>
                <a:ext cx="159000" cy="159000"/>
              </a:xfrm>
              <a:prstGeom prst="ellipse">
                <a:avLst/>
              </a:pr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55" name="Google Shape;155;p15"/>
              <p:cNvSpPr/>
              <p:nvPr/>
            </p:nvSpPr>
            <p:spPr>
              <a:xfrm>
                <a:off x="6242810" y="3185229"/>
                <a:ext cx="159000" cy="159000"/>
              </a:xfrm>
              <a:prstGeom prst="ellipse">
                <a:avLst/>
              </a:pr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56" name="Google Shape;156;p15"/>
              <p:cNvSpPr/>
              <p:nvPr/>
            </p:nvSpPr>
            <p:spPr>
              <a:xfrm>
                <a:off x="6242810" y="3497834"/>
                <a:ext cx="159000" cy="159000"/>
              </a:xfrm>
              <a:prstGeom prst="ellipse">
                <a:avLst/>
              </a:pr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sp>
        <p:nvSpPr>
          <p:cNvPr id="163" name="Google Shape;163;p15"/>
          <p:cNvSpPr/>
          <p:nvPr/>
        </p:nvSpPr>
        <p:spPr>
          <a:xfrm>
            <a:off x="247650" y="1675433"/>
            <a:ext cx="8372475" cy="50051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700" b="1" dirty="0">
                <a:solidFill>
                  <a:schemeClr val="dk1"/>
                </a:solidFill>
                <a:latin typeface="Alegreya Sans"/>
                <a:ea typeface="Alegreya Sans"/>
                <a:cs typeface="Alegreya Sans"/>
                <a:sym typeface="Alegreya Sans"/>
              </a:rPr>
              <a:t>1. Глюкокортикостероиды (ГКС): 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700" dirty="0">
                <a:solidFill>
                  <a:schemeClr val="dk1"/>
                </a:solidFill>
                <a:latin typeface="Alegreya Sans"/>
                <a:ea typeface="Alegreya Sans"/>
                <a:cs typeface="Alegreya Sans"/>
                <a:sym typeface="Alegreya Sans"/>
              </a:rPr>
              <a:t>“+” выраженное анальгетическое  и противовоспалительное действие; низкая стоимость лечения.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700" dirty="0">
                <a:solidFill>
                  <a:schemeClr val="dk1"/>
                </a:solidFill>
                <a:latin typeface="Alegreya Sans"/>
                <a:ea typeface="Alegreya Sans"/>
                <a:cs typeface="Alegreya Sans"/>
                <a:sym typeface="Alegreya Sans"/>
              </a:rPr>
              <a:t>“-” краткосрочный эффект (в среднем от 1 до 3 недель); максимально допустимый период использования 1 раз в 3 месяца в течение 2 лет; высокая частота возникновения побочных эффектов; резистентность рецепторов синовиальной оболочки к ГКС до 10% случаев.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700" b="1" dirty="0">
                <a:solidFill>
                  <a:schemeClr val="dk1"/>
                </a:solidFill>
                <a:latin typeface="Alegreya Sans"/>
                <a:ea typeface="Alegreya Sans"/>
                <a:cs typeface="Alegreya Sans"/>
                <a:sym typeface="Alegreya Sans"/>
              </a:rPr>
              <a:t>2. Хондропротекторы: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700" dirty="0">
                <a:solidFill>
                  <a:schemeClr val="dk1"/>
                </a:solidFill>
                <a:latin typeface="Alegreya Sans"/>
                <a:ea typeface="Alegreya Sans"/>
                <a:cs typeface="Alegreya Sans"/>
                <a:sym typeface="Alegreya Sans"/>
              </a:rPr>
              <a:t>“+” симптом – модифицирующий эффект; хороший анальгетический потенциал; улучшение внутрисуставного метаболизма.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700" dirty="0">
                <a:solidFill>
                  <a:schemeClr val="dk1"/>
                </a:solidFill>
                <a:latin typeface="Alegreya Sans"/>
                <a:ea typeface="Alegreya Sans"/>
                <a:cs typeface="Alegreya Sans"/>
                <a:sym typeface="Alegreya Sans"/>
              </a:rPr>
              <a:t>“-” низкая клиническая эффективность при III-IV стадии заболевания; отсутствие слепых плацебо контролируемых исследований; высокая частота инъекций – 1 раз в 3-4 дня, курс 6 процедур.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700" b="1" dirty="0">
                <a:solidFill>
                  <a:schemeClr val="dk1"/>
                </a:solidFill>
                <a:latin typeface="Alegreya Sans"/>
                <a:ea typeface="Alegreya Sans"/>
                <a:cs typeface="Alegreya Sans"/>
                <a:sym typeface="Alegreya Sans"/>
              </a:rPr>
              <a:t>3. Препараты гиалуроновой кислоты: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700" dirty="0">
                <a:solidFill>
                  <a:schemeClr val="dk1"/>
                </a:solidFill>
                <a:latin typeface="Alegreya Sans"/>
                <a:ea typeface="Alegreya Sans"/>
                <a:cs typeface="Alegreya Sans"/>
                <a:sym typeface="Alegreya Sans"/>
              </a:rPr>
              <a:t>“+” выраженный симптом – модифицирующий эффект; анальгетический эффект; противовоспалительный эффект; </a:t>
            </a:r>
            <a:r>
              <a:rPr lang="ru-RU" sz="1700" dirty="0" err="1">
                <a:solidFill>
                  <a:schemeClr val="dk1"/>
                </a:solidFill>
                <a:latin typeface="Alegreya Sans"/>
                <a:ea typeface="Alegreya Sans"/>
                <a:cs typeface="Alegreya Sans"/>
                <a:sym typeface="Alegreya Sans"/>
              </a:rPr>
              <a:t>лубрикативное</a:t>
            </a:r>
            <a:r>
              <a:rPr lang="ru-RU" sz="1700" dirty="0">
                <a:solidFill>
                  <a:schemeClr val="dk1"/>
                </a:solidFill>
                <a:latin typeface="Alegreya Sans"/>
                <a:ea typeface="Alegreya Sans"/>
                <a:cs typeface="Alegreya Sans"/>
                <a:sym typeface="Alegreya Sans"/>
              </a:rPr>
              <a:t> действие; улучшение внутрисуставного метаболизма; хорошие отдаленные результаты лечения; легко переносятся пациентами; вариабельность препаратов.</a:t>
            </a:r>
          </a:p>
          <a:p>
            <a:pPr lvl="0"/>
            <a:r>
              <a:rPr lang="ru-RU" sz="1700" dirty="0">
                <a:solidFill>
                  <a:schemeClr val="dk1"/>
                </a:solidFill>
                <a:latin typeface="Alegreya Sans"/>
                <a:ea typeface="Alegreya Sans"/>
                <a:cs typeface="Alegreya Sans"/>
                <a:sym typeface="Alegreya Sans"/>
              </a:rPr>
              <a:t>“-” возникновение реактивного синовита в отдельных случаях, чаще у препаратов с высокой молекулярной массой, недостаточная длительность эффекта при III-IV стадии заболевания.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700" dirty="0">
                <a:solidFill>
                  <a:schemeClr val="dk1"/>
                </a:solidFill>
                <a:latin typeface="Alegreya Sans"/>
                <a:ea typeface="Alegreya Sans"/>
                <a:cs typeface="Alegreya Sans"/>
                <a:sym typeface="Alegreya Sans"/>
              </a:rPr>
              <a:t> </a:t>
            </a:r>
          </a:p>
        </p:txBody>
      </p:sp>
      <p:sp>
        <p:nvSpPr>
          <p:cNvPr id="164" name="Google Shape;164;p15"/>
          <p:cNvSpPr/>
          <p:nvPr/>
        </p:nvSpPr>
        <p:spPr>
          <a:xfrm>
            <a:off x="861800" y="1170758"/>
            <a:ext cx="1998000" cy="461700"/>
          </a:xfrm>
          <a:prstGeom prst="roundRect">
            <a:avLst>
              <a:gd name="adj" fmla="val 16667"/>
            </a:avLst>
          </a:prstGeom>
          <a:solidFill>
            <a:schemeClr val="accent3"/>
          </a:solidFill>
          <a:ln>
            <a:noFill/>
          </a:ln>
          <a:effectLst>
            <a:outerShdw blurRad="371475" dist="209550" dir="5400000" algn="t" rotWithShape="0">
              <a:srgbClr val="000000">
                <a:alpha val="102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5" name="Google Shape;165;p15"/>
          <p:cNvSpPr/>
          <p:nvPr/>
        </p:nvSpPr>
        <p:spPr>
          <a:xfrm>
            <a:off x="861800" y="1127783"/>
            <a:ext cx="1998000" cy="46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13999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rPr lang="ru-RU" sz="2500" dirty="0">
                <a:solidFill>
                  <a:srgbClr val="0C0C0C"/>
                </a:solidFill>
                <a:latin typeface="Alegreya Sans Medium"/>
                <a:ea typeface="Alegreya Sans Medium"/>
                <a:cs typeface="Alegreya Sans Medium"/>
                <a:sym typeface="Alegreya Sans Medium"/>
              </a:rPr>
              <a:t>Аналоги</a:t>
            </a:r>
            <a:endParaRPr sz="700" i="0" u="none" strike="noStrike" cap="none" dirty="0">
              <a:solidFill>
                <a:srgbClr val="0C0C0C"/>
              </a:solidFill>
              <a:latin typeface="Alegreya Sans Medium"/>
              <a:ea typeface="Alegreya Sans Medium"/>
              <a:cs typeface="Alegreya Sans Medium"/>
              <a:sym typeface="Alegreya Sans Medium"/>
            </a:endParaRPr>
          </a:p>
        </p:txBody>
      </p:sp>
      <p:pic>
        <p:nvPicPr>
          <p:cNvPr id="2" name="Рисунок 1" descr="Picture background">
            <a:extLst>
              <a:ext uri="{FF2B5EF4-FFF2-40B4-BE49-F238E27FC236}">
                <a16:creationId xmlns:a16="http://schemas.microsoft.com/office/drawing/2014/main" id="{57761BE3-47BF-139A-3CE5-40B510D002C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677687" y="1153030"/>
            <a:ext cx="1887400" cy="1474773"/>
          </a:xfrm>
          <a:prstGeom prst="rect">
            <a:avLst/>
          </a:prstGeom>
        </p:spPr>
      </p:pic>
      <p:pic>
        <p:nvPicPr>
          <p:cNvPr id="3" name="Рисунок 2" descr="Picture background">
            <a:extLst>
              <a:ext uri="{FF2B5EF4-FFF2-40B4-BE49-F238E27FC236}">
                <a16:creationId xmlns:a16="http://schemas.microsoft.com/office/drawing/2014/main" id="{64880C3E-CFB3-72A0-37C8-91AA0735CE3D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18177" t="6102" r="19924" b="6358"/>
          <a:stretch>
            <a:fillRect/>
          </a:stretch>
        </p:blipFill>
        <p:spPr>
          <a:xfrm>
            <a:off x="10532530" y="1127783"/>
            <a:ext cx="1590994" cy="1500021"/>
          </a:xfrm>
          <a:prstGeom prst="rect">
            <a:avLst/>
          </a:prstGeom>
        </p:spPr>
      </p:pic>
      <p:pic>
        <p:nvPicPr>
          <p:cNvPr id="4" name="Рисунок 3" descr="Picture background">
            <a:extLst>
              <a:ext uri="{FF2B5EF4-FFF2-40B4-BE49-F238E27FC236}">
                <a16:creationId xmlns:a16="http://schemas.microsoft.com/office/drawing/2014/main" id="{AC872CCA-9ECA-AFDC-732D-81C3426F6C80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r="17334" b="9089"/>
          <a:stretch>
            <a:fillRect/>
          </a:stretch>
        </p:blipFill>
        <p:spPr>
          <a:xfrm>
            <a:off x="8618853" y="2804290"/>
            <a:ext cx="3457575" cy="28518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609178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2">
          <a:extLst>
            <a:ext uri="{FF2B5EF4-FFF2-40B4-BE49-F238E27FC236}">
              <a16:creationId xmlns:a16="http://schemas.microsoft.com/office/drawing/2014/main" id="{CDEFFBF4-7FBD-8A3E-C1D2-C6F1C8B95E3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Google Shape;133;p15">
            <a:extLst>
              <a:ext uri="{FF2B5EF4-FFF2-40B4-BE49-F238E27FC236}">
                <a16:creationId xmlns:a16="http://schemas.microsoft.com/office/drawing/2014/main" id="{F84569E3-59B0-AA26-AEF6-88C9A1DA07E9}"/>
              </a:ext>
            </a:extLst>
          </p:cNvPr>
          <p:cNvSpPr txBox="1"/>
          <p:nvPr/>
        </p:nvSpPr>
        <p:spPr>
          <a:xfrm>
            <a:off x="785600" y="397150"/>
            <a:ext cx="5033400" cy="46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ru-RU" sz="2400" b="1">
                <a:solidFill>
                  <a:schemeClr val="dk1"/>
                </a:solidFill>
                <a:latin typeface="Playfair Display"/>
                <a:ea typeface="Playfair Display"/>
                <a:cs typeface="Playfair Display"/>
                <a:sym typeface="Playfair Display"/>
              </a:rPr>
              <a:t>ЦЕЛЕВАЯ АУДИТОРИЯ</a:t>
            </a:r>
            <a:endParaRPr sz="1800" b="0" i="0" u="none" strike="noStrike" cap="none">
              <a:solidFill>
                <a:schemeClr val="dk1"/>
              </a:solidFill>
              <a:latin typeface="Playfair Display"/>
              <a:ea typeface="Playfair Display"/>
              <a:cs typeface="Playfair Display"/>
              <a:sym typeface="Playfair Display"/>
            </a:endParaRPr>
          </a:p>
        </p:txBody>
      </p:sp>
      <p:grpSp>
        <p:nvGrpSpPr>
          <p:cNvPr id="135" name="Google Shape;135;p15">
            <a:extLst>
              <a:ext uri="{FF2B5EF4-FFF2-40B4-BE49-F238E27FC236}">
                <a16:creationId xmlns:a16="http://schemas.microsoft.com/office/drawing/2014/main" id="{BB562010-D9BC-01E8-62D7-D2DD7173D998}"/>
              </a:ext>
            </a:extLst>
          </p:cNvPr>
          <p:cNvGrpSpPr/>
          <p:nvPr/>
        </p:nvGrpSpPr>
        <p:grpSpPr>
          <a:xfrm rot="-5400000">
            <a:off x="10669697" y="38930"/>
            <a:ext cx="553723" cy="1197835"/>
            <a:chOff x="5936974" y="1934817"/>
            <a:chExt cx="796036" cy="1722017"/>
          </a:xfrm>
        </p:grpSpPr>
        <p:grpSp>
          <p:nvGrpSpPr>
            <p:cNvPr id="136" name="Google Shape;136;p15">
              <a:extLst>
                <a:ext uri="{FF2B5EF4-FFF2-40B4-BE49-F238E27FC236}">
                  <a16:creationId xmlns:a16="http://schemas.microsoft.com/office/drawing/2014/main" id="{383D7768-C293-2959-A18C-68F4A03835C1}"/>
                </a:ext>
              </a:extLst>
            </p:cNvPr>
            <p:cNvGrpSpPr/>
            <p:nvPr/>
          </p:nvGrpSpPr>
          <p:grpSpPr>
            <a:xfrm>
              <a:off x="5936974" y="1934817"/>
              <a:ext cx="159000" cy="1722017"/>
              <a:chOff x="5936974" y="1934817"/>
              <a:chExt cx="159000" cy="1722017"/>
            </a:xfrm>
          </p:grpSpPr>
          <p:sp>
            <p:nvSpPr>
              <p:cNvPr id="137" name="Google Shape;137;p15">
                <a:extLst>
                  <a:ext uri="{FF2B5EF4-FFF2-40B4-BE49-F238E27FC236}">
                    <a16:creationId xmlns:a16="http://schemas.microsoft.com/office/drawing/2014/main" id="{849CF178-2783-4078-AB3D-7B952DB980CD}"/>
                  </a:ext>
                </a:extLst>
              </p:cNvPr>
              <p:cNvSpPr/>
              <p:nvPr/>
            </p:nvSpPr>
            <p:spPr>
              <a:xfrm>
                <a:off x="5936974" y="1934817"/>
                <a:ext cx="159000" cy="159000"/>
              </a:xfrm>
              <a:prstGeom prst="ellipse">
                <a:avLst/>
              </a:pr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38" name="Google Shape;138;p15">
                <a:extLst>
                  <a:ext uri="{FF2B5EF4-FFF2-40B4-BE49-F238E27FC236}">
                    <a16:creationId xmlns:a16="http://schemas.microsoft.com/office/drawing/2014/main" id="{6B04F062-BF44-294F-9300-3762FF0413E4}"/>
                  </a:ext>
                </a:extLst>
              </p:cNvPr>
              <p:cNvSpPr/>
              <p:nvPr/>
            </p:nvSpPr>
            <p:spPr>
              <a:xfrm>
                <a:off x="5936974" y="2247420"/>
                <a:ext cx="159000" cy="159000"/>
              </a:xfrm>
              <a:prstGeom prst="ellipse">
                <a:avLst/>
              </a:pr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39" name="Google Shape;139;p15">
                <a:extLst>
                  <a:ext uri="{FF2B5EF4-FFF2-40B4-BE49-F238E27FC236}">
                    <a16:creationId xmlns:a16="http://schemas.microsoft.com/office/drawing/2014/main" id="{7DDA6F4E-B3FC-2DB3-C2D2-658AD7FAF0A7}"/>
                  </a:ext>
                </a:extLst>
              </p:cNvPr>
              <p:cNvSpPr/>
              <p:nvPr/>
            </p:nvSpPr>
            <p:spPr>
              <a:xfrm>
                <a:off x="5936974" y="2560023"/>
                <a:ext cx="159000" cy="159000"/>
              </a:xfrm>
              <a:prstGeom prst="ellipse">
                <a:avLst/>
              </a:pr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40" name="Google Shape;140;p15">
                <a:extLst>
                  <a:ext uri="{FF2B5EF4-FFF2-40B4-BE49-F238E27FC236}">
                    <a16:creationId xmlns:a16="http://schemas.microsoft.com/office/drawing/2014/main" id="{EDC82C62-1A72-8B98-FD14-7CC4D9B624FC}"/>
                  </a:ext>
                </a:extLst>
              </p:cNvPr>
              <p:cNvSpPr/>
              <p:nvPr/>
            </p:nvSpPr>
            <p:spPr>
              <a:xfrm>
                <a:off x="5936974" y="2872625"/>
                <a:ext cx="159000" cy="159000"/>
              </a:xfrm>
              <a:prstGeom prst="ellipse">
                <a:avLst/>
              </a:pr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41" name="Google Shape;141;p15">
                <a:extLst>
                  <a:ext uri="{FF2B5EF4-FFF2-40B4-BE49-F238E27FC236}">
                    <a16:creationId xmlns:a16="http://schemas.microsoft.com/office/drawing/2014/main" id="{5B346739-ADC8-3C96-1BEA-A1F23028077D}"/>
                  </a:ext>
                </a:extLst>
              </p:cNvPr>
              <p:cNvSpPr/>
              <p:nvPr/>
            </p:nvSpPr>
            <p:spPr>
              <a:xfrm>
                <a:off x="5936974" y="3185229"/>
                <a:ext cx="159000" cy="159000"/>
              </a:xfrm>
              <a:prstGeom prst="ellipse">
                <a:avLst/>
              </a:pr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42" name="Google Shape;142;p15">
                <a:extLst>
                  <a:ext uri="{FF2B5EF4-FFF2-40B4-BE49-F238E27FC236}">
                    <a16:creationId xmlns:a16="http://schemas.microsoft.com/office/drawing/2014/main" id="{442D4742-461B-6B1F-BD98-C2D7EA499112}"/>
                  </a:ext>
                </a:extLst>
              </p:cNvPr>
              <p:cNvSpPr/>
              <p:nvPr/>
            </p:nvSpPr>
            <p:spPr>
              <a:xfrm>
                <a:off x="5936974" y="3497834"/>
                <a:ext cx="159000" cy="159000"/>
              </a:xfrm>
              <a:prstGeom prst="ellipse">
                <a:avLst/>
              </a:pr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143" name="Google Shape;143;p15">
              <a:extLst>
                <a:ext uri="{FF2B5EF4-FFF2-40B4-BE49-F238E27FC236}">
                  <a16:creationId xmlns:a16="http://schemas.microsoft.com/office/drawing/2014/main" id="{2F230157-3CFD-B172-ED2A-303B2E93C389}"/>
                </a:ext>
              </a:extLst>
            </p:cNvPr>
            <p:cNvGrpSpPr/>
            <p:nvPr/>
          </p:nvGrpSpPr>
          <p:grpSpPr>
            <a:xfrm>
              <a:off x="6255492" y="1934817"/>
              <a:ext cx="159000" cy="1722017"/>
              <a:chOff x="6242810" y="1934817"/>
              <a:chExt cx="159000" cy="1722017"/>
            </a:xfrm>
          </p:grpSpPr>
          <p:sp>
            <p:nvSpPr>
              <p:cNvPr id="144" name="Google Shape;144;p15">
                <a:extLst>
                  <a:ext uri="{FF2B5EF4-FFF2-40B4-BE49-F238E27FC236}">
                    <a16:creationId xmlns:a16="http://schemas.microsoft.com/office/drawing/2014/main" id="{70C807DE-C2DF-AE0C-1B12-1DBC05A5BB80}"/>
                  </a:ext>
                </a:extLst>
              </p:cNvPr>
              <p:cNvSpPr/>
              <p:nvPr/>
            </p:nvSpPr>
            <p:spPr>
              <a:xfrm>
                <a:off x="6242810" y="1934817"/>
                <a:ext cx="159000" cy="159000"/>
              </a:xfrm>
              <a:prstGeom prst="ellipse">
                <a:avLst/>
              </a:pr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45" name="Google Shape;145;p15">
                <a:extLst>
                  <a:ext uri="{FF2B5EF4-FFF2-40B4-BE49-F238E27FC236}">
                    <a16:creationId xmlns:a16="http://schemas.microsoft.com/office/drawing/2014/main" id="{3BE8B215-53D2-F08C-EFC8-30F57EA98246}"/>
                  </a:ext>
                </a:extLst>
              </p:cNvPr>
              <p:cNvSpPr/>
              <p:nvPr/>
            </p:nvSpPr>
            <p:spPr>
              <a:xfrm>
                <a:off x="6242810" y="2247420"/>
                <a:ext cx="159000" cy="159000"/>
              </a:xfrm>
              <a:prstGeom prst="ellipse">
                <a:avLst/>
              </a:pr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46" name="Google Shape;146;p15">
                <a:extLst>
                  <a:ext uri="{FF2B5EF4-FFF2-40B4-BE49-F238E27FC236}">
                    <a16:creationId xmlns:a16="http://schemas.microsoft.com/office/drawing/2014/main" id="{F32D9AA9-5390-C782-A396-1BE5A55A7560}"/>
                  </a:ext>
                </a:extLst>
              </p:cNvPr>
              <p:cNvSpPr/>
              <p:nvPr/>
            </p:nvSpPr>
            <p:spPr>
              <a:xfrm>
                <a:off x="6242810" y="2560023"/>
                <a:ext cx="159000" cy="159000"/>
              </a:xfrm>
              <a:prstGeom prst="ellipse">
                <a:avLst/>
              </a:pr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47" name="Google Shape;147;p15">
                <a:extLst>
                  <a:ext uri="{FF2B5EF4-FFF2-40B4-BE49-F238E27FC236}">
                    <a16:creationId xmlns:a16="http://schemas.microsoft.com/office/drawing/2014/main" id="{9BA20C1C-5E77-5E54-00EB-B51A14B538E0}"/>
                  </a:ext>
                </a:extLst>
              </p:cNvPr>
              <p:cNvSpPr/>
              <p:nvPr/>
            </p:nvSpPr>
            <p:spPr>
              <a:xfrm>
                <a:off x="6242810" y="2872625"/>
                <a:ext cx="159000" cy="159000"/>
              </a:xfrm>
              <a:prstGeom prst="ellipse">
                <a:avLst/>
              </a:pr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48" name="Google Shape;148;p15">
                <a:extLst>
                  <a:ext uri="{FF2B5EF4-FFF2-40B4-BE49-F238E27FC236}">
                    <a16:creationId xmlns:a16="http://schemas.microsoft.com/office/drawing/2014/main" id="{56C8F8F9-C849-946D-EE95-BA89B9B1E437}"/>
                  </a:ext>
                </a:extLst>
              </p:cNvPr>
              <p:cNvSpPr/>
              <p:nvPr/>
            </p:nvSpPr>
            <p:spPr>
              <a:xfrm>
                <a:off x="6242810" y="3185229"/>
                <a:ext cx="159000" cy="159000"/>
              </a:xfrm>
              <a:prstGeom prst="ellipse">
                <a:avLst/>
              </a:pr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49" name="Google Shape;149;p15">
                <a:extLst>
                  <a:ext uri="{FF2B5EF4-FFF2-40B4-BE49-F238E27FC236}">
                    <a16:creationId xmlns:a16="http://schemas.microsoft.com/office/drawing/2014/main" id="{6761B3BC-FA85-195B-8390-C59D93506EB7}"/>
                  </a:ext>
                </a:extLst>
              </p:cNvPr>
              <p:cNvSpPr/>
              <p:nvPr/>
            </p:nvSpPr>
            <p:spPr>
              <a:xfrm>
                <a:off x="6242810" y="3497834"/>
                <a:ext cx="159000" cy="159000"/>
              </a:xfrm>
              <a:prstGeom prst="ellipse">
                <a:avLst/>
              </a:pr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150" name="Google Shape;150;p15">
              <a:extLst>
                <a:ext uri="{FF2B5EF4-FFF2-40B4-BE49-F238E27FC236}">
                  <a16:creationId xmlns:a16="http://schemas.microsoft.com/office/drawing/2014/main" id="{B2B5694B-DCC9-5D87-C30A-69B47D64631F}"/>
                </a:ext>
              </a:extLst>
            </p:cNvPr>
            <p:cNvGrpSpPr/>
            <p:nvPr/>
          </p:nvGrpSpPr>
          <p:grpSpPr>
            <a:xfrm>
              <a:off x="6574010" y="1934817"/>
              <a:ext cx="159000" cy="1722017"/>
              <a:chOff x="6242810" y="1934817"/>
              <a:chExt cx="159000" cy="1722017"/>
            </a:xfrm>
          </p:grpSpPr>
          <p:sp>
            <p:nvSpPr>
              <p:cNvPr id="151" name="Google Shape;151;p15">
                <a:extLst>
                  <a:ext uri="{FF2B5EF4-FFF2-40B4-BE49-F238E27FC236}">
                    <a16:creationId xmlns:a16="http://schemas.microsoft.com/office/drawing/2014/main" id="{4E7DDA7B-987E-714C-F901-EAAAA7CA3A3E}"/>
                  </a:ext>
                </a:extLst>
              </p:cNvPr>
              <p:cNvSpPr/>
              <p:nvPr/>
            </p:nvSpPr>
            <p:spPr>
              <a:xfrm>
                <a:off x="6242810" y="1934817"/>
                <a:ext cx="159000" cy="159000"/>
              </a:xfrm>
              <a:prstGeom prst="ellipse">
                <a:avLst/>
              </a:pr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52" name="Google Shape;152;p15">
                <a:extLst>
                  <a:ext uri="{FF2B5EF4-FFF2-40B4-BE49-F238E27FC236}">
                    <a16:creationId xmlns:a16="http://schemas.microsoft.com/office/drawing/2014/main" id="{1416E01A-7F94-3C3E-A29F-69963FAB60C9}"/>
                  </a:ext>
                </a:extLst>
              </p:cNvPr>
              <p:cNvSpPr/>
              <p:nvPr/>
            </p:nvSpPr>
            <p:spPr>
              <a:xfrm>
                <a:off x="6242810" y="2247420"/>
                <a:ext cx="159000" cy="159000"/>
              </a:xfrm>
              <a:prstGeom prst="ellipse">
                <a:avLst/>
              </a:pr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53" name="Google Shape;153;p15">
                <a:extLst>
                  <a:ext uri="{FF2B5EF4-FFF2-40B4-BE49-F238E27FC236}">
                    <a16:creationId xmlns:a16="http://schemas.microsoft.com/office/drawing/2014/main" id="{3C44A062-F23C-04BA-1600-5A90DB29CD53}"/>
                  </a:ext>
                </a:extLst>
              </p:cNvPr>
              <p:cNvSpPr/>
              <p:nvPr/>
            </p:nvSpPr>
            <p:spPr>
              <a:xfrm>
                <a:off x="6242810" y="2560023"/>
                <a:ext cx="159000" cy="159000"/>
              </a:xfrm>
              <a:prstGeom prst="ellipse">
                <a:avLst/>
              </a:pr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54" name="Google Shape;154;p15">
                <a:extLst>
                  <a:ext uri="{FF2B5EF4-FFF2-40B4-BE49-F238E27FC236}">
                    <a16:creationId xmlns:a16="http://schemas.microsoft.com/office/drawing/2014/main" id="{FFC0B489-6EB9-815A-1F45-9C953092EC55}"/>
                  </a:ext>
                </a:extLst>
              </p:cNvPr>
              <p:cNvSpPr/>
              <p:nvPr/>
            </p:nvSpPr>
            <p:spPr>
              <a:xfrm>
                <a:off x="6242810" y="2872625"/>
                <a:ext cx="159000" cy="159000"/>
              </a:xfrm>
              <a:prstGeom prst="ellipse">
                <a:avLst/>
              </a:pr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55" name="Google Shape;155;p15">
                <a:extLst>
                  <a:ext uri="{FF2B5EF4-FFF2-40B4-BE49-F238E27FC236}">
                    <a16:creationId xmlns:a16="http://schemas.microsoft.com/office/drawing/2014/main" id="{D29F78A6-09FB-303E-0A8E-2C1E4BEF6CC8}"/>
                  </a:ext>
                </a:extLst>
              </p:cNvPr>
              <p:cNvSpPr/>
              <p:nvPr/>
            </p:nvSpPr>
            <p:spPr>
              <a:xfrm>
                <a:off x="6242810" y="3185229"/>
                <a:ext cx="159000" cy="159000"/>
              </a:xfrm>
              <a:prstGeom prst="ellipse">
                <a:avLst/>
              </a:pr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56" name="Google Shape;156;p15">
                <a:extLst>
                  <a:ext uri="{FF2B5EF4-FFF2-40B4-BE49-F238E27FC236}">
                    <a16:creationId xmlns:a16="http://schemas.microsoft.com/office/drawing/2014/main" id="{F1855A14-5329-A80C-E2C4-175A643C0C22}"/>
                  </a:ext>
                </a:extLst>
              </p:cNvPr>
              <p:cNvSpPr/>
              <p:nvPr/>
            </p:nvSpPr>
            <p:spPr>
              <a:xfrm>
                <a:off x="6242810" y="3497834"/>
                <a:ext cx="159000" cy="159000"/>
              </a:xfrm>
              <a:prstGeom prst="ellipse">
                <a:avLst/>
              </a:pr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sp>
        <p:nvSpPr>
          <p:cNvPr id="163" name="Google Shape;163;p15">
            <a:extLst>
              <a:ext uri="{FF2B5EF4-FFF2-40B4-BE49-F238E27FC236}">
                <a16:creationId xmlns:a16="http://schemas.microsoft.com/office/drawing/2014/main" id="{82075A07-A5D2-9F8E-FA21-93B9442EF7C5}"/>
              </a:ext>
            </a:extLst>
          </p:cNvPr>
          <p:cNvSpPr/>
          <p:nvPr/>
        </p:nvSpPr>
        <p:spPr>
          <a:xfrm>
            <a:off x="247650" y="1675433"/>
            <a:ext cx="8372475" cy="50051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700" b="1" dirty="0">
                <a:solidFill>
                  <a:schemeClr val="dk1"/>
                </a:solidFill>
                <a:latin typeface="Alegreya Sans"/>
                <a:ea typeface="Alegreya Sans"/>
                <a:cs typeface="Alegreya Sans"/>
                <a:sym typeface="Alegreya Sans"/>
              </a:rPr>
              <a:t>4. Обогащенная тромбоцитами плазма (ОТП):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700" dirty="0">
                <a:solidFill>
                  <a:schemeClr val="dk1"/>
                </a:solidFill>
                <a:latin typeface="Alegreya Sans"/>
                <a:ea typeface="Alegreya Sans"/>
                <a:cs typeface="Alegreya Sans"/>
                <a:sym typeface="Alegreya Sans"/>
              </a:rPr>
              <a:t>“+” использование биологического потенциала организма пациента; противовоспалительное действие; анальгетическое действие; антимикробное действие; увеличение пролиферативной и синтетической активности хондроцитов и </a:t>
            </a:r>
            <a:r>
              <a:rPr lang="ru-RU" sz="1700" dirty="0" err="1">
                <a:solidFill>
                  <a:schemeClr val="dk1"/>
                </a:solidFill>
                <a:latin typeface="Alegreya Sans"/>
                <a:ea typeface="Alegreya Sans"/>
                <a:cs typeface="Alegreya Sans"/>
                <a:sym typeface="Alegreya Sans"/>
              </a:rPr>
              <a:t>синовиоцитов</a:t>
            </a:r>
            <a:r>
              <a:rPr lang="ru-RU" sz="1700" dirty="0">
                <a:solidFill>
                  <a:schemeClr val="dk1"/>
                </a:solidFill>
                <a:latin typeface="Alegreya Sans"/>
                <a:ea typeface="Alegreya Sans"/>
                <a:cs typeface="Alegreya Sans"/>
                <a:sym typeface="Alegreya Sans"/>
              </a:rPr>
              <a:t>; хорошие отдаленные результаты лечения.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700" dirty="0">
                <a:solidFill>
                  <a:schemeClr val="dk1"/>
                </a:solidFill>
                <a:latin typeface="Alegreya Sans"/>
                <a:ea typeface="Alegreya Sans"/>
                <a:cs typeface="Alegreya Sans"/>
                <a:sym typeface="Alegreya Sans"/>
              </a:rPr>
              <a:t>“-” усиление болевого синдрома в первые 2-3 дня с момента инъекции; более широкий список противопоказаний.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700" b="1" dirty="0">
                <a:solidFill>
                  <a:schemeClr val="dk1"/>
                </a:solidFill>
                <a:latin typeface="Alegreya Sans"/>
                <a:ea typeface="Alegreya Sans"/>
                <a:cs typeface="Alegreya Sans"/>
                <a:sym typeface="Alegreya Sans"/>
              </a:rPr>
              <a:t>5. </a:t>
            </a:r>
            <a:r>
              <a:rPr lang="ru-RU" sz="1700" b="1" dirty="0" err="1">
                <a:solidFill>
                  <a:schemeClr val="dk1"/>
                </a:solidFill>
                <a:latin typeface="Alegreya Sans"/>
                <a:ea typeface="Alegreya Sans"/>
                <a:cs typeface="Alegreya Sans"/>
                <a:sym typeface="Alegreya Sans"/>
              </a:rPr>
              <a:t>Стромально</a:t>
            </a:r>
            <a:r>
              <a:rPr lang="ru-RU" sz="1700" b="1" dirty="0">
                <a:solidFill>
                  <a:schemeClr val="dk1"/>
                </a:solidFill>
                <a:latin typeface="Alegreya Sans"/>
                <a:ea typeface="Alegreya Sans"/>
                <a:cs typeface="Alegreya Sans"/>
                <a:sym typeface="Alegreya Sans"/>
              </a:rPr>
              <a:t> – васкулярная фракция жировой ткани: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700" dirty="0">
                <a:solidFill>
                  <a:schemeClr val="dk1"/>
                </a:solidFill>
                <a:latin typeface="Alegreya Sans"/>
                <a:ea typeface="Alegreya Sans"/>
                <a:cs typeface="Alegreya Sans"/>
                <a:sym typeface="Alegreya Sans"/>
              </a:rPr>
              <a:t>“+” использование биологического потенциала организма пациента; выраженный регенераторный потенциал; возможность восстановления клеточного пула хондроцитов за счет клеток предшественников жировой ткани; противовоспалительный анальгетический и иммуномодулирующий эффект; хорошие отдаленные результаты лечения; процедура выполняется однократно.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700" dirty="0">
                <a:solidFill>
                  <a:schemeClr val="dk1"/>
                </a:solidFill>
                <a:latin typeface="Alegreya Sans"/>
                <a:ea typeface="Alegreya Sans"/>
                <a:cs typeface="Alegreya Sans"/>
                <a:sym typeface="Alegreya Sans"/>
              </a:rPr>
              <a:t>“-” возможна выраженная воспалительная реакция в первые 7 дней с момента инъекции; высокая стоимость лечения; более широкий список противопоказаний.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ru-RU" sz="1700" dirty="0">
              <a:solidFill>
                <a:schemeClr val="dk1"/>
              </a:solidFill>
              <a:latin typeface="Alegreya Sans"/>
              <a:ea typeface="Alegreya Sans"/>
              <a:cs typeface="Alegreya Sans"/>
              <a:sym typeface="Alegreya Sans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700" dirty="0">
                <a:solidFill>
                  <a:schemeClr val="dk1"/>
                </a:solidFill>
                <a:latin typeface="Alegreya Sans"/>
                <a:ea typeface="Alegreya Sans"/>
                <a:cs typeface="Alegreya Sans"/>
                <a:sym typeface="Alegreya Sans"/>
              </a:rPr>
              <a:t> </a:t>
            </a:r>
          </a:p>
        </p:txBody>
      </p:sp>
      <p:sp>
        <p:nvSpPr>
          <p:cNvPr id="164" name="Google Shape;164;p15">
            <a:extLst>
              <a:ext uri="{FF2B5EF4-FFF2-40B4-BE49-F238E27FC236}">
                <a16:creationId xmlns:a16="http://schemas.microsoft.com/office/drawing/2014/main" id="{5ECCE959-E88F-C3F6-9600-CA3AEB5254AF}"/>
              </a:ext>
            </a:extLst>
          </p:cNvPr>
          <p:cNvSpPr/>
          <p:nvPr/>
        </p:nvSpPr>
        <p:spPr>
          <a:xfrm>
            <a:off x="861800" y="1170758"/>
            <a:ext cx="1998000" cy="461700"/>
          </a:xfrm>
          <a:prstGeom prst="roundRect">
            <a:avLst>
              <a:gd name="adj" fmla="val 16667"/>
            </a:avLst>
          </a:prstGeom>
          <a:solidFill>
            <a:schemeClr val="accent3"/>
          </a:solidFill>
          <a:ln>
            <a:noFill/>
          </a:ln>
          <a:effectLst>
            <a:outerShdw blurRad="371475" dist="209550" dir="5400000" algn="t" rotWithShape="0">
              <a:srgbClr val="000000">
                <a:alpha val="102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5" name="Google Shape;165;p15">
            <a:extLst>
              <a:ext uri="{FF2B5EF4-FFF2-40B4-BE49-F238E27FC236}">
                <a16:creationId xmlns:a16="http://schemas.microsoft.com/office/drawing/2014/main" id="{2B565217-4A0A-326E-79E2-226DBCD62E16}"/>
              </a:ext>
            </a:extLst>
          </p:cNvPr>
          <p:cNvSpPr/>
          <p:nvPr/>
        </p:nvSpPr>
        <p:spPr>
          <a:xfrm>
            <a:off x="861800" y="1127783"/>
            <a:ext cx="1998000" cy="46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13999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rPr lang="ru-RU" sz="2500" dirty="0">
                <a:solidFill>
                  <a:srgbClr val="0C0C0C"/>
                </a:solidFill>
                <a:latin typeface="Alegreya Sans Medium"/>
                <a:ea typeface="Alegreya Sans Medium"/>
                <a:cs typeface="Alegreya Sans Medium"/>
                <a:sym typeface="Alegreya Sans Medium"/>
              </a:rPr>
              <a:t>Аналоги</a:t>
            </a:r>
            <a:endParaRPr sz="700" i="0" u="none" strike="noStrike" cap="none" dirty="0">
              <a:solidFill>
                <a:srgbClr val="0C0C0C"/>
              </a:solidFill>
              <a:latin typeface="Alegreya Sans Medium"/>
              <a:ea typeface="Alegreya Sans Medium"/>
              <a:cs typeface="Alegreya Sans Medium"/>
              <a:sym typeface="Alegreya Sans Medium"/>
            </a:endParaRP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D2346368-EAA1-D567-2D25-9483CDF34DE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46429" y="175771"/>
            <a:ext cx="2745571" cy="3440832"/>
          </a:xfrm>
          <a:prstGeom prst="rect">
            <a:avLst/>
          </a:prstGeom>
        </p:spPr>
      </p:pic>
      <p:pic>
        <p:nvPicPr>
          <p:cNvPr id="8" name="Picture 2">
            <a:extLst>
              <a:ext uri="{FF2B5EF4-FFF2-40B4-BE49-F238E27FC236}">
                <a16:creationId xmlns:a16="http://schemas.microsoft.com/office/drawing/2014/main" id="{F2719562-458D-7CF0-6EB3-0044D507695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026" r="27678"/>
          <a:stretch>
            <a:fillRect/>
          </a:stretch>
        </p:blipFill>
        <p:spPr bwMode="auto">
          <a:xfrm>
            <a:off x="8429625" y="3616603"/>
            <a:ext cx="3762375" cy="31499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865994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" name="Google Shape;171;p16"/>
          <p:cNvSpPr/>
          <p:nvPr/>
        </p:nvSpPr>
        <p:spPr>
          <a:xfrm>
            <a:off x="8063553" y="8250"/>
            <a:ext cx="41283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2" name="Google Shape;172;p16"/>
          <p:cNvSpPr txBox="1"/>
          <p:nvPr/>
        </p:nvSpPr>
        <p:spPr>
          <a:xfrm>
            <a:off x="396249" y="337975"/>
            <a:ext cx="6999000" cy="4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ru-RU" sz="2400" b="1" i="0" u="none" strike="noStrike" cap="none" dirty="0">
                <a:solidFill>
                  <a:schemeClr val="dk1"/>
                </a:solidFill>
                <a:latin typeface="Playfair Display"/>
                <a:ea typeface="Playfair Display"/>
                <a:cs typeface="Playfair Display"/>
                <a:sym typeface="Playfair Display"/>
              </a:rPr>
              <a:t>СВЕДЕНИЯ О </a:t>
            </a:r>
            <a:r>
              <a:rPr lang="ru-RU" sz="2400" b="1" dirty="0">
                <a:solidFill>
                  <a:schemeClr val="dk1"/>
                </a:solidFill>
                <a:latin typeface="Playfair Display"/>
                <a:ea typeface="Playfair Display"/>
                <a:cs typeface="Playfair Display"/>
                <a:sym typeface="Playfair Display"/>
              </a:rPr>
              <a:t>ПРОЕКТЕ/ИНИЦИАТИВЕ</a:t>
            </a:r>
            <a:endParaRPr sz="2400" b="1" i="0" u="none" strike="noStrike" cap="none" dirty="0">
              <a:solidFill>
                <a:schemeClr val="dk1"/>
              </a:solidFill>
              <a:latin typeface="Playfair Display"/>
              <a:ea typeface="Playfair Display"/>
              <a:cs typeface="Playfair Display"/>
              <a:sym typeface="Playfair Display"/>
            </a:endParaRPr>
          </a:p>
        </p:txBody>
      </p:sp>
      <p:sp>
        <p:nvSpPr>
          <p:cNvPr id="173" name="Google Shape;173;p16"/>
          <p:cNvSpPr/>
          <p:nvPr/>
        </p:nvSpPr>
        <p:spPr>
          <a:xfrm>
            <a:off x="428250" y="969175"/>
            <a:ext cx="1678500" cy="424800"/>
          </a:xfrm>
          <a:prstGeom prst="roundRect">
            <a:avLst>
              <a:gd name="adj" fmla="val 16667"/>
            </a:avLst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174" name="Google Shape;174;p16"/>
          <p:cNvSpPr txBox="1"/>
          <p:nvPr/>
        </p:nvSpPr>
        <p:spPr>
          <a:xfrm>
            <a:off x="527774" y="1027675"/>
            <a:ext cx="1522200" cy="30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ru-RU" i="0" u="none" strike="noStrike" cap="none" dirty="0">
                <a:solidFill>
                  <a:schemeClr val="lt1"/>
                </a:solidFill>
                <a:latin typeface="Alegreya Sans"/>
                <a:ea typeface="Alegreya Sans"/>
                <a:cs typeface="Alegreya Sans"/>
                <a:sym typeface="Alegreya Sans"/>
              </a:rPr>
              <a:t>Краткое описание </a:t>
            </a:r>
            <a:endParaRPr i="0" u="none" strike="noStrike" cap="none" dirty="0">
              <a:solidFill>
                <a:schemeClr val="lt1"/>
              </a:solidFill>
              <a:latin typeface="Alegreya Sans"/>
              <a:ea typeface="Alegreya Sans"/>
              <a:cs typeface="Alegreya Sans"/>
              <a:sym typeface="Alegreya Sans"/>
            </a:endParaRPr>
          </a:p>
        </p:txBody>
      </p:sp>
      <p:sp>
        <p:nvSpPr>
          <p:cNvPr id="175" name="Google Shape;175;p16"/>
          <p:cNvSpPr/>
          <p:nvPr/>
        </p:nvSpPr>
        <p:spPr>
          <a:xfrm>
            <a:off x="428250" y="2395812"/>
            <a:ext cx="3114600" cy="424800"/>
          </a:xfrm>
          <a:prstGeom prst="roundRect">
            <a:avLst>
              <a:gd name="adj" fmla="val 16667"/>
            </a:avLst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ru-RU">
                <a:solidFill>
                  <a:schemeClr val="lt1"/>
                </a:solidFill>
                <a:latin typeface="Alegreya Sans"/>
                <a:ea typeface="Alegreya Sans"/>
                <a:cs typeface="Alegreya Sans"/>
                <a:sym typeface="Alegreya Sans"/>
              </a:rPr>
              <a:t>Характеристика инициативы/проекта</a:t>
            </a:r>
            <a:endParaRPr i="0" u="none" strike="noStrike" cap="none">
              <a:solidFill>
                <a:schemeClr val="lt1"/>
              </a:solidFill>
              <a:latin typeface="Alegreya Sans"/>
              <a:ea typeface="Alegreya Sans"/>
              <a:cs typeface="Alegreya Sans"/>
              <a:sym typeface="Alegreya Sans"/>
            </a:endParaRPr>
          </a:p>
        </p:txBody>
      </p:sp>
      <p:grpSp>
        <p:nvGrpSpPr>
          <p:cNvPr id="176" name="Google Shape;176;p16"/>
          <p:cNvGrpSpPr/>
          <p:nvPr/>
        </p:nvGrpSpPr>
        <p:grpSpPr>
          <a:xfrm rot="5400000">
            <a:off x="11000087" y="5729365"/>
            <a:ext cx="553723" cy="1197835"/>
            <a:chOff x="5936974" y="1934817"/>
            <a:chExt cx="796036" cy="1722017"/>
          </a:xfrm>
        </p:grpSpPr>
        <p:grpSp>
          <p:nvGrpSpPr>
            <p:cNvPr id="177" name="Google Shape;177;p16"/>
            <p:cNvGrpSpPr/>
            <p:nvPr/>
          </p:nvGrpSpPr>
          <p:grpSpPr>
            <a:xfrm>
              <a:off x="5936974" y="1934817"/>
              <a:ext cx="159000" cy="1722017"/>
              <a:chOff x="5936974" y="1934817"/>
              <a:chExt cx="159000" cy="1722017"/>
            </a:xfrm>
          </p:grpSpPr>
          <p:sp>
            <p:nvSpPr>
              <p:cNvPr id="178" name="Google Shape;178;p16"/>
              <p:cNvSpPr/>
              <p:nvPr/>
            </p:nvSpPr>
            <p:spPr>
              <a:xfrm>
                <a:off x="5936974" y="1934817"/>
                <a:ext cx="159000" cy="159000"/>
              </a:xfrm>
              <a:prstGeom prst="ellipse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79" name="Google Shape;179;p16"/>
              <p:cNvSpPr/>
              <p:nvPr/>
            </p:nvSpPr>
            <p:spPr>
              <a:xfrm>
                <a:off x="5936974" y="2247420"/>
                <a:ext cx="159000" cy="159000"/>
              </a:xfrm>
              <a:prstGeom prst="ellipse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80" name="Google Shape;180;p16"/>
              <p:cNvSpPr/>
              <p:nvPr/>
            </p:nvSpPr>
            <p:spPr>
              <a:xfrm>
                <a:off x="5936974" y="2560023"/>
                <a:ext cx="159000" cy="159000"/>
              </a:xfrm>
              <a:prstGeom prst="ellipse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81" name="Google Shape;181;p16"/>
              <p:cNvSpPr/>
              <p:nvPr/>
            </p:nvSpPr>
            <p:spPr>
              <a:xfrm>
                <a:off x="5936974" y="2872625"/>
                <a:ext cx="159000" cy="159000"/>
              </a:xfrm>
              <a:prstGeom prst="ellipse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82" name="Google Shape;182;p16"/>
              <p:cNvSpPr/>
              <p:nvPr/>
            </p:nvSpPr>
            <p:spPr>
              <a:xfrm>
                <a:off x="5936974" y="3185229"/>
                <a:ext cx="159000" cy="159000"/>
              </a:xfrm>
              <a:prstGeom prst="ellipse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83" name="Google Shape;183;p16"/>
              <p:cNvSpPr/>
              <p:nvPr/>
            </p:nvSpPr>
            <p:spPr>
              <a:xfrm>
                <a:off x="5936974" y="3497834"/>
                <a:ext cx="159000" cy="159000"/>
              </a:xfrm>
              <a:prstGeom prst="ellipse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184" name="Google Shape;184;p16"/>
            <p:cNvGrpSpPr/>
            <p:nvPr/>
          </p:nvGrpSpPr>
          <p:grpSpPr>
            <a:xfrm>
              <a:off x="6255492" y="1934817"/>
              <a:ext cx="159000" cy="1722017"/>
              <a:chOff x="6242810" y="1934817"/>
              <a:chExt cx="159000" cy="1722017"/>
            </a:xfrm>
          </p:grpSpPr>
          <p:sp>
            <p:nvSpPr>
              <p:cNvPr id="185" name="Google Shape;185;p16"/>
              <p:cNvSpPr/>
              <p:nvPr/>
            </p:nvSpPr>
            <p:spPr>
              <a:xfrm>
                <a:off x="6242810" y="1934817"/>
                <a:ext cx="159000" cy="159000"/>
              </a:xfrm>
              <a:prstGeom prst="ellipse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86" name="Google Shape;186;p16"/>
              <p:cNvSpPr/>
              <p:nvPr/>
            </p:nvSpPr>
            <p:spPr>
              <a:xfrm>
                <a:off x="6242810" y="2247420"/>
                <a:ext cx="159000" cy="159000"/>
              </a:xfrm>
              <a:prstGeom prst="ellipse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87" name="Google Shape;187;p16"/>
              <p:cNvSpPr/>
              <p:nvPr/>
            </p:nvSpPr>
            <p:spPr>
              <a:xfrm>
                <a:off x="6242810" y="2560023"/>
                <a:ext cx="159000" cy="159000"/>
              </a:xfrm>
              <a:prstGeom prst="ellipse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88" name="Google Shape;188;p16"/>
              <p:cNvSpPr/>
              <p:nvPr/>
            </p:nvSpPr>
            <p:spPr>
              <a:xfrm>
                <a:off x="6242810" y="2872625"/>
                <a:ext cx="159000" cy="159000"/>
              </a:xfrm>
              <a:prstGeom prst="ellipse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89" name="Google Shape;189;p16"/>
              <p:cNvSpPr/>
              <p:nvPr/>
            </p:nvSpPr>
            <p:spPr>
              <a:xfrm>
                <a:off x="6242810" y="3185229"/>
                <a:ext cx="159000" cy="159000"/>
              </a:xfrm>
              <a:prstGeom prst="ellipse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90" name="Google Shape;190;p16"/>
              <p:cNvSpPr/>
              <p:nvPr/>
            </p:nvSpPr>
            <p:spPr>
              <a:xfrm>
                <a:off x="6242810" y="3497834"/>
                <a:ext cx="159000" cy="159000"/>
              </a:xfrm>
              <a:prstGeom prst="ellipse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191" name="Google Shape;191;p16"/>
            <p:cNvGrpSpPr/>
            <p:nvPr/>
          </p:nvGrpSpPr>
          <p:grpSpPr>
            <a:xfrm>
              <a:off x="6574010" y="1934817"/>
              <a:ext cx="159000" cy="1722017"/>
              <a:chOff x="6242810" y="1934817"/>
              <a:chExt cx="159000" cy="1722017"/>
            </a:xfrm>
          </p:grpSpPr>
          <p:sp>
            <p:nvSpPr>
              <p:cNvPr id="192" name="Google Shape;192;p16"/>
              <p:cNvSpPr/>
              <p:nvPr/>
            </p:nvSpPr>
            <p:spPr>
              <a:xfrm>
                <a:off x="6242810" y="1934817"/>
                <a:ext cx="159000" cy="159000"/>
              </a:xfrm>
              <a:prstGeom prst="ellipse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93" name="Google Shape;193;p16"/>
              <p:cNvSpPr/>
              <p:nvPr/>
            </p:nvSpPr>
            <p:spPr>
              <a:xfrm>
                <a:off x="6242810" y="2247420"/>
                <a:ext cx="159000" cy="159000"/>
              </a:xfrm>
              <a:prstGeom prst="ellipse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94" name="Google Shape;194;p16"/>
              <p:cNvSpPr/>
              <p:nvPr/>
            </p:nvSpPr>
            <p:spPr>
              <a:xfrm>
                <a:off x="6242810" y="2560023"/>
                <a:ext cx="159000" cy="159000"/>
              </a:xfrm>
              <a:prstGeom prst="ellipse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95" name="Google Shape;195;p16"/>
              <p:cNvSpPr/>
              <p:nvPr/>
            </p:nvSpPr>
            <p:spPr>
              <a:xfrm>
                <a:off x="6242810" y="2872625"/>
                <a:ext cx="159000" cy="159000"/>
              </a:xfrm>
              <a:prstGeom prst="ellipse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96" name="Google Shape;196;p16"/>
              <p:cNvSpPr/>
              <p:nvPr/>
            </p:nvSpPr>
            <p:spPr>
              <a:xfrm>
                <a:off x="6242810" y="3185229"/>
                <a:ext cx="159000" cy="159000"/>
              </a:xfrm>
              <a:prstGeom prst="ellipse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97" name="Google Shape;197;p16"/>
              <p:cNvSpPr/>
              <p:nvPr/>
            </p:nvSpPr>
            <p:spPr>
              <a:xfrm>
                <a:off x="6242810" y="3497834"/>
                <a:ext cx="159000" cy="159000"/>
              </a:xfrm>
              <a:prstGeom prst="ellipse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sp>
        <p:nvSpPr>
          <p:cNvPr id="199" name="Google Shape;199;p16"/>
          <p:cNvSpPr txBox="1"/>
          <p:nvPr/>
        </p:nvSpPr>
        <p:spPr>
          <a:xfrm>
            <a:off x="396249" y="2820612"/>
            <a:ext cx="6999000" cy="41734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ru-RU" sz="1700" b="1" i="0" u="none" strike="noStrike" cap="none" dirty="0">
                <a:solidFill>
                  <a:schemeClr val="dk1"/>
                </a:solidFill>
                <a:latin typeface="Alegreya Sans"/>
                <a:ea typeface="Alegreya Sans"/>
                <a:cs typeface="Alegreya Sans"/>
                <a:sym typeface="Alegreya Sans"/>
              </a:rPr>
              <a:t>Область применения: </a:t>
            </a:r>
            <a:r>
              <a:rPr lang="ru-RU" sz="1700" b="0" i="0" u="none" strike="noStrike" cap="none" dirty="0">
                <a:solidFill>
                  <a:schemeClr val="dk1"/>
                </a:solidFill>
                <a:latin typeface="Alegreya Sans"/>
                <a:ea typeface="Alegreya Sans"/>
                <a:cs typeface="Alegreya Sans"/>
                <a:sym typeface="Alegreya Sans"/>
              </a:rPr>
              <a:t>травматология и ортопедия, ревматология, хирургия. </a:t>
            </a:r>
            <a:r>
              <a:rPr lang="ru-RU" sz="1700" b="1" i="0" u="none" strike="noStrike" cap="none" dirty="0">
                <a:solidFill>
                  <a:schemeClr val="dk1"/>
                </a:solidFill>
                <a:latin typeface="Alegreya Sans"/>
                <a:ea typeface="Alegreya Sans"/>
                <a:cs typeface="Alegreya Sans"/>
                <a:sym typeface="Alegreya Sans"/>
              </a:rPr>
              <a:t>Лекарственн</a:t>
            </a:r>
            <a:r>
              <a:rPr lang="ru-RU" sz="1700" b="1" dirty="0">
                <a:solidFill>
                  <a:schemeClr val="dk1"/>
                </a:solidFill>
                <a:latin typeface="Alegreya Sans"/>
                <a:ea typeface="Alegreya Sans"/>
                <a:cs typeface="Alegreya Sans"/>
                <a:sym typeface="Alegreya Sans"/>
              </a:rPr>
              <a:t>ая </a:t>
            </a:r>
            <a:r>
              <a:rPr lang="ru-RU" sz="1700" b="1" i="0" u="none" strike="noStrike" cap="none" dirty="0">
                <a:solidFill>
                  <a:schemeClr val="dk1"/>
                </a:solidFill>
                <a:latin typeface="Alegreya Sans"/>
                <a:ea typeface="Alegreya Sans"/>
                <a:cs typeface="Alegreya Sans"/>
                <a:sym typeface="Alegreya Sans"/>
              </a:rPr>
              <a:t> форм</a:t>
            </a:r>
            <a:r>
              <a:rPr lang="ru-RU" sz="1700" b="1" dirty="0">
                <a:solidFill>
                  <a:schemeClr val="dk1"/>
                </a:solidFill>
                <a:latin typeface="Alegreya Sans"/>
                <a:ea typeface="Alegreya Sans"/>
                <a:cs typeface="Alegreya Sans"/>
                <a:sym typeface="Alegreya Sans"/>
              </a:rPr>
              <a:t>а</a:t>
            </a:r>
            <a:r>
              <a:rPr lang="ru-RU" sz="1700" b="1" i="0" u="none" strike="noStrike" cap="none" dirty="0">
                <a:solidFill>
                  <a:schemeClr val="dk1"/>
                </a:solidFill>
                <a:latin typeface="Alegreya Sans"/>
                <a:ea typeface="Alegreya Sans"/>
                <a:cs typeface="Alegreya Sans"/>
                <a:sym typeface="Alegreya Sans"/>
              </a:rPr>
              <a:t>:</a:t>
            </a:r>
            <a:r>
              <a:rPr lang="ru-RU" sz="1700" b="0" i="0" u="none" strike="noStrike" cap="none" dirty="0">
                <a:solidFill>
                  <a:schemeClr val="dk1"/>
                </a:solidFill>
                <a:latin typeface="Alegreya Sans"/>
                <a:ea typeface="Alegreya Sans"/>
                <a:cs typeface="Alegreya Sans"/>
                <a:sym typeface="Alegreya Sans"/>
              </a:rPr>
              <a:t> аутологичный биопрепарат.</a:t>
            </a:r>
            <a:br>
              <a:rPr lang="ru-RU" sz="1700" b="0" i="0" u="none" strike="noStrike" cap="none" dirty="0">
                <a:solidFill>
                  <a:schemeClr val="dk1"/>
                </a:solidFill>
                <a:latin typeface="Alegreya Sans"/>
                <a:ea typeface="Alegreya Sans"/>
                <a:cs typeface="Alegreya Sans"/>
                <a:sym typeface="Alegreya Sans"/>
              </a:rPr>
            </a:br>
            <a:r>
              <a:rPr lang="ru-RU" sz="1700" b="1" dirty="0">
                <a:solidFill>
                  <a:schemeClr val="dk1"/>
                </a:solidFill>
                <a:latin typeface="Alegreya Sans"/>
                <a:ea typeface="Alegreya Sans"/>
                <a:cs typeface="Alegreya Sans"/>
                <a:sym typeface="Alegreya Sans"/>
              </a:rPr>
              <a:t>Уровень TRL:</a:t>
            </a:r>
            <a:r>
              <a:rPr lang="ru-RU" sz="1700" dirty="0">
                <a:solidFill>
                  <a:schemeClr val="dk1"/>
                </a:solidFill>
                <a:latin typeface="Alegreya Sans"/>
                <a:ea typeface="Alegreya Sans"/>
                <a:cs typeface="Alegreya Sans"/>
                <a:sym typeface="Alegreya Sans"/>
              </a:rPr>
              <a:t> 2.</a:t>
            </a:r>
            <a:br>
              <a:rPr lang="ru-RU" sz="1700" dirty="0">
                <a:solidFill>
                  <a:schemeClr val="dk1"/>
                </a:solidFill>
                <a:latin typeface="Alegreya Sans"/>
                <a:ea typeface="Alegreya Sans"/>
                <a:cs typeface="Alegreya Sans"/>
                <a:sym typeface="Alegreya Sans"/>
              </a:rPr>
            </a:br>
            <a:r>
              <a:rPr lang="ru-RU" sz="1700" b="1" dirty="0">
                <a:solidFill>
                  <a:schemeClr val="dk1"/>
                </a:solidFill>
                <a:latin typeface="Alegreya Sans"/>
                <a:ea typeface="Alegreya Sans"/>
                <a:cs typeface="Alegreya Sans"/>
                <a:sym typeface="Alegreya Sans"/>
              </a:rPr>
              <a:t>Основные технические параметры продукта, которые обеспечивают их конкурентоспособность: </a:t>
            </a:r>
            <a:r>
              <a:rPr lang="ru-RU" sz="1700" dirty="0">
                <a:solidFill>
                  <a:schemeClr val="dk1"/>
                </a:solidFill>
                <a:latin typeface="Alegreya Sans"/>
                <a:ea typeface="Alegreya Sans"/>
                <a:cs typeface="Alegreya Sans"/>
                <a:sym typeface="Alegreya Sans"/>
              </a:rPr>
              <a:t>использование собственного регенераторного потенциала пациента, относительная простота получения, отсутствие клеточного </a:t>
            </a:r>
            <a:r>
              <a:rPr lang="ru-RU" sz="1700" dirty="0" err="1">
                <a:solidFill>
                  <a:schemeClr val="dk1"/>
                </a:solidFill>
                <a:latin typeface="Alegreya Sans"/>
                <a:ea typeface="Alegreya Sans"/>
                <a:cs typeface="Alegreya Sans"/>
                <a:sym typeface="Alegreya Sans"/>
              </a:rPr>
              <a:t>дебриса</a:t>
            </a:r>
            <a:r>
              <a:rPr lang="ru-RU" sz="1700" dirty="0">
                <a:solidFill>
                  <a:schemeClr val="dk1"/>
                </a:solidFill>
                <a:latin typeface="Alegreya Sans"/>
                <a:ea typeface="Alegreya Sans"/>
                <a:cs typeface="Alegreya Sans"/>
                <a:sym typeface="Alegreya Sans"/>
              </a:rPr>
              <a:t> и </a:t>
            </a:r>
            <a:r>
              <a:rPr lang="ru-RU" sz="1700" dirty="0" err="1">
                <a:solidFill>
                  <a:schemeClr val="dk1"/>
                </a:solidFill>
                <a:latin typeface="Alegreya Sans"/>
                <a:ea typeface="Alegreya Sans"/>
                <a:cs typeface="Alegreya Sans"/>
                <a:sym typeface="Alegreya Sans"/>
              </a:rPr>
              <a:t>ксеногенных</a:t>
            </a:r>
            <a:r>
              <a:rPr lang="ru-RU" sz="1700" dirty="0">
                <a:solidFill>
                  <a:schemeClr val="dk1"/>
                </a:solidFill>
                <a:latin typeface="Alegreya Sans"/>
                <a:ea typeface="Alegreya Sans"/>
                <a:cs typeface="Alegreya Sans"/>
                <a:sym typeface="Alegreya Sans"/>
              </a:rPr>
              <a:t> химических индукторов, низкая себестоимость оборудования и расходных материалов по сравнению с импортными коммерческими системами.</a:t>
            </a:r>
          </a:p>
          <a:p>
            <a:pPr marL="0" marR="0" lvl="0" indent="0" algn="l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ru-RU" sz="1700" b="1" i="0" u="none" strike="noStrike" cap="none" dirty="0">
                <a:solidFill>
                  <a:schemeClr val="dk1"/>
                </a:solidFill>
                <a:latin typeface="Alegreya Sans"/>
                <a:ea typeface="Alegreya Sans"/>
                <a:cs typeface="Alegreya Sans"/>
                <a:sym typeface="Alegreya Sans"/>
              </a:rPr>
              <a:t>Ожидаемый результат от внедрения:</a:t>
            </a:r>
            <a:r>
              <a:rPr lang="ru-RU" sz="1700" i="0" u="none" strike="noStrike" cap="none" dirty="0">
                <a:solidFill>
                  <a:schemeClr val="dk1"/>
                </a:solidFill>
                <a:latin typeface="Alegreya Sans"/>
                <a:ea typeface="Alegreya Sans"/>
                <a:cs typeface="Alegreya Sans"/>
                <a:sym typeface="Alegreya Sans"/>
              </a:rPr>
              <a:t> снижение частоты НЯ на 50-60%; пролонгация ремиссии до 10-12 месяцев; отсрочка эндопротезирования сустава до 3-5 лет.</a:t>
            </a:r>
            <a:endParaRPr sz="1700" i="0" u="none" strike="noStrike" cap="none" dirty="0">
              <a:solidFill>
                <a:schemeClr val="dk1"/>
              </a:solidFill>
              <a:latin typeface="Alegreya Sans"/>
              <a:ea typeface="Alegreya Sans"/>
              <a:cs typeface="Alegreya Sans"/>
              <a:sym typeface="Alegreya Sans"/>
            </a:endParaRPr>
          </a:p>
        </p:txBody>
      </p:sp>
      <p:sp>
        <p:nvSpPr>
          <p:cNvPr id="201" name="Google Shape;201;p16"/>
          <p:cNvSpPr/>
          <p:nvPr/>
        </p:nvSpPr>
        <p:spPr>
          <a:xfrm>
            <a:off x="428250" y="1452475"/>
            <a:ext cx="7123500" cy="18866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r>
              <a:rPr lang="ru-RU" sz="1700" dirty="0">
                <a:solidFill>
                  <a:schemeClr val="dk1"/>
                </a:solidFill>
                <a:latin typeface="Alegreya Sans"/>
                <a:ea typeface="Alegreya Sans"/>
                <a:cs typeface="Alegreya Sans"/>
                <a:sym typeface="Alegreya Sans"/>
              </a:rPr>
              <a:t>Методика получения аутологичных </a:t>
            </a:r>
            <a:r>
              <a:rPr lang="ru-RU" sz="1700" dirty="0" err="1">
                <a:solidFill>
                  <a:schemeClr val="dk1"/>
                </a:solidFill>
                <a:latin typeface="Alegreya Sans"/>
                <a:ea typeface="Alegreya Sans"/>
                <a:cs typeface="Alegreya Sans"/>
                <a:sym typeface="Alegreya Sans"/>
              </a:rPr>
              <a:t>микровизикул</a:t>
            </a:r>
            <a:r>
              <a:rPr lang="ru-RU" sz="1700" dirty="0">
                <a:solidFill>
                  <a:schemeClr val="dk1"/>
                </a:solidFill>
                <a:latin typeface="Alegreya Sans"/>
                <a:ea typeface="Alegreya Sans"/>
                <a:cs typeface="Alegreya Sans"/>
                <a:sym typeface="Alegreya Sans"/>
              </a:rPr>
              <a:t> тромбоцитов путем активации обогащенной тромбоцитами плазмы </a:t>
            </a:r>
            <a:r>
              <a:rPr lang="ru-RU" sz="1700" dirty="0" err="1">
                <a:solidFill>
                  <a:schemeClr val="dk1"/>
                </a:solidFill>
                <a:latin typeface="Alegreya Sans"/>
                <a:ea typeface="Alegreya Sans"/>
                <a:cs typeface="Alegreya Sans"/>
                <a:sym typeface="Alegreya Sans"/>
              </a:rPr>
              <a:t>хондропротективными</a:t>
            </a:r>
            <a:r>
              <a:rPr lang="ru-RU" sz="1700" dirty="0">
                <a:solidFill>
                  <a:schemeClr val="dk1"/>
                </a:solidFill>
                <a:latin typeface="Alegreya Sans"/>
                <a:ea typeface="Alegreya Sans"/>
                <a:cs typeface="Alegreya Sans"/>
                <a:sym typeface="Alegreya Sans"/>
              </a:rPr>
              <a:t> препаратами 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700" dirty="0">
              <a:solidFill>
                <a:schemeClr val="dk1"/>
              </a:solidFill>
              <a:latin typeface="Alegreya Sans"/>
              <a:ea typeface="Alegreya Sans"/>
              <a:cs typeface="Alegreya Sans"/>
              <a:sym typeface="Alegreya Sans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900" dirty="0">
              <a:solidFill>
                <a:schemeClr val="dk1"/>
              </a:solidFill>
              <a:latin typeface="Alegreya Sans"/>
              <a:ea typeface="Alegreya Sans"/>
              <a:cs typeface="Alegreya Sans"/>
              <a:sym typeface="Alegreya Sans"/>
            </a:endParaRPr>
          </a:p>
        </p:txBody>
      </p:sp>
      <p:pic>
        <p:nvPicPr>
          <p:cNvPr id="5" name="Picture 2">
            <a:extLst>
              <a:ext uri="{FF2B5EF4-FFF2-40B4-BE49-F238E27FC236}">
                <a16:creationId xmlns:a16="http://schemas.microsoft.com/office/drawing/2014/main" id="{31C18DF4-0EA4-FEEA-1F18-9D325A59FA8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0564" t="20292" r="11214"/>
          <a:stretch>
            <a:fillRect/>
          </a:stretch>
        </p:blipFill>
        <p:spPr bwMode="auto">
          <a:xfrm>
            <a:off x="8168573" y="122550"/>
            <a:ext cx="3918259" cy="527219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8" name="Google Shape;208;p17"/>
          <p:cNvSpPr/>
          <p:nvPr/>
        </p:nvSpPr>
        <p:spPr>
          <a:xfrm>
            <a:off x="10636727" y="8250"/>
            <a:ext cx="15552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09" name="Google Shape;209;p17"/>
          <p:cNvSpPr txBox="1"/>
          <p:nvPr/>
        </p:nvSpPr>
        <p:spPr>
          <a:xfrm>
            <a:off x="396254" y="337975"/>
            <a:ext cx="6771600" cy="4246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ru-RU" sz="2400" b="1" dirty="0">
                <a:solidFill>
                  <a:schemeClr val="dk1"/>
                </a:solidFill>
                <a:latin typeface="Playfair Display"/>
                <a:ea typeface="Playfair Display"/>
                <a:cs typeface="Playfair Display"/>
                <a:sym typeface="Playfair Display"/>
              </a:rPr>
              <a:t>ОБОСНОВАНИЕ КОНЦЕПЦИИ</a:t>
            </a:r>
            <a:endParaRPr sz="2400" b="1" dirty="0">
              <a:solidFill>
                <a:schemeClr val="dk1"/>
              </a:solidFill>
              <a:latin typeface="Playfair Display"/>
              <a:ea typeface="Playfair Display"/>
              <a:cs typeface="Playfair Display"/>
              <a:sym typeface="Playfair Display"/>
            </a:endParaRPr>
          </a:p>
        </p:txBody>
      </p:sp>
      <p:grpSp>
        <p:nvGrpSpPr>
          <p:cNvPr id="210" name="Google Shape;210;p17"/>
          <p:cNvGrpSpPr/>
          <p:nvPr/>
        </p:nvGrpSpPr>
        <p:grpSpPr>
          <a:xfrm rot="5400000">
            <a:off x="11137462" y="5817503"/>
            <a:ext cx="553723" cy="1197835"/>
            <a:chOff x="5936974" y="1934817"/>
            <a:chExt cx="796036" cy="1722017"/>
          </a:xfrm>
        </p:grpSpPr>
        <p:grpSp>
          <p:nvGrpSpPr>
            <p:cNvPr id="211" name="Google Shape;211;p17"/>
            <p:cNvGrpSpPr/>
            <p:nvPr/>
          </p:nvGrpSpPr>
          <p:grpSpPr>
            <a:xfrm>
              <a:off x="5936974" y="1934817"/>
              <a:ext cx="159000" cy="1722017"/>
              <a:chOff x="5936974" y="1934817"/>
              <a:chExt cx="159000" cy="1722017"/>
            </a:xfrm>
          </p:grpSpPr>
          <p:sp>
            <p:nvSpPr>
              <p:cNvPr id="212" name="Google Shape;212;p17"/>
              <p:cNvSpPr/>
              <p:nvPr/>
            </p:nvSpPr>
            <p:spPr>
              <a:xfrm>
                <a:off x="5936974" y="1934817"/>
                <a:ext cx="159000" cy="159000"/>
              </a:xfrm>
              <a:prstGeom prst="ellipse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13" name="Google Shape;213;p17"/>
              <p:cNvSpPr/>
              <p:nvPr/>
            </p:nvSpPr>
            <p:spPr>
              <a:xfrm>
                <a:off x="5936974" y="2247420"/>
                <a:ext cx="159000" cy="159000"/>
              </a:xfrm>
              <a:prstGeom prst="ellipse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14" name="Google Shape;214;p17"/>
              <p:cNvSpPr/>
              <p:nvPr/>
            </p:nvSpPr>
            <p:spPr>
              <a:xfrm>
                <a:off x="5936974" y="2560023"/>
                <a:ext cx="159000" cy="159000"/>
              </a:xfrm>
              <a:prstGeom prst="ellipse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15" name="Google Shape;215;p17"/>
              <p:cNvSpPr/>
              <p:nvPr/>
            </p:nvSpPr>
            <p:spPr>
              <a:xfrm>
                <a:off x="5936974" y="2872625"/>
                <a:ext cx="159000" cy="159000"/>
              </a:xfrm>
              <a:prstGeom prst="ellipse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16" name="Google Shape;216;p17"/>
              <p:cNvSpPr/>
              <p:nvPr/>
            </p:nvSpPr>
            <p:spPr>
              <a:xfrm>
                <a:off x="5936974" y="3185229"/>
                <a:ext cx="159000" cy="159000"/>
              </a:xfrm>
              <a:prstGeom prst="ellipse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17" name="Google Shape;217;p17"/>
              <p:cNvSpPr/>
              <p:nvPr/>
            </p:nvSpPr>
            <p:spPr>
              <a:xfrm>
                <a:off x="5936974" y="3497834"/>
                <a:ext cx="159000" cy="159000"/>
              </a:xfrm>
              <a:prstGeom prst="ellipse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218" name="Google Shape;218;p17"/>
            <p:cNvGrpSpPr/>
            <p:nvPr/>
          </p:nvGrpSpPr>
          <p:grpSpPr>
            <a:xfrm>
              <a:off x="6255492" y="1934817"/>
              <a:ext cx="159000" cy="1722017"/>
              <a:chOff x="6242810" y="1934817"/>
              <a:chExt cx="159000" cy="1722017"/>
            </a:xfrm>
          </p:grpSpPr>
          <p:sp>
            <p:nvSpPr>
              <p:cNvPr id="219" name="Google Shape;219;p17"/>
              <p:cNvSpPr/>
              <p:nvPr/>
            </p:nvSpPr>
            <p:spPr>
              <a:xfrm>
                <a:off x="6242810" y="1934817"/>
                <a:ext cx="159000" cy="159000"/>
              </a:xfrm>
              <a:prstGeom prst="ellipse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20" name="Google Shape;220;p17"/>
              <p:cNvSpPr/>
              <p:nvPr/>
            </p:nvSpPr>
            <p:spPr>
              <a:xfrm>
                <a:off x="6242810" y="2247420"/>
                <a:ext cx="159000" cy="159000"/>
              </a:xfrm>
              <a:prstGeom prst="ellipse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21" name="Google Shape;221;p17"/>
              <p:cNvSpPr/>
              <p:nvPr/>
            </p:nvSpPr>
            <p:spPr>
              <a:xfrm>
                <a:off x="6242810" y="2560023"/>
                <a:ext cx="159000" cy="159000"/>
              </a:xfrm>
              <a:prstGeom prst="ellipse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22" name="Google Shape;222;p17"/>
              <p:cNvSpPr/>
              <p:nvPr/>
            </p:nvSpPr>
            <p:spPr>
              <a:xfrm>
                <a:off x="6242810" y="2872625"/>
                <a:ext cx="159000" cy="159000"/>
              </a:xfrm>
              <a:prstGeom prst="ellipse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23" name="Google Shape;223;p17"/>
              <p:cNvSpPr/>
              <p:nvPr/>
            </p:nvSpPr>
            <p:spPr>
              <a:xfrm>
                <a:off x="6242810" y="3185229"/>
                <a:ext cx="159000" cy="159000"/>
              </a:xfrm>
              <a:prstGeom prst="ellipse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24" name="Google Shape;224;p17"/>
              <p:cNvSpPr/>
              <p:nvPr/>
            </p:nvSpPr>
            <p:spPr>
              <a:xfrm>
                <a:off x="6242810" y="3497834"/>
                <a:ext cx="159000" cy="159000"/>
              </a:xfrm>
              <a:prstGeom prst="ellipse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225" name="Google Shape;225;p17"/>
            <p:cNvGrpSpPr/>
            <p:nvPr/>
          </p:nvGrpSpPr>
          <p:grpSpPr>
            <a:xfrm>
              <a:off x="6574010" y="1934817"/>
              <a:ext cx="159000" cy="1722017"/>
              <a:chOff x="6242810" y="1934817"/>
              <a:chExt cx="159000" cy="1722017"/>
            </a:xfrm>
          </p:grpSpPr>
          <p:sp>
            <p:nvSpPr>
              <p:cNvPr id="226" name="Google Shape;226;p17"/>
              <p:cNvSpPr/>
              <p:nvPr/>
            </p:nvSpPr>
            <p:spPr>
              <a:xfrm>
                <a:off x="6242810" y="1934817"/>
                <a:ext cx="159000" cy="159000"/>
              </a:xfrm>
              <a:prstGeom prst="ellipse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27" name="Google Shape;227;p17"/>
              <p:cNvSpPr/>
              <p:nvPr/>
            </p:nvSpPr>
            <p:spPr>
              <a:xfrm>
                <a:off x="6242810" y="2247420"/>
                <a:ext cx="159000" cy="159000"/>
              </a:xfrm>
              <a:prstGeom prst="ellipse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28" name="Google Shape;228;p17"/>
              <p:cNvSpPr/>
              <p:nvPr/>
            </p:nvSpPr>
            <p:spPr>
              <a:xfrm>
                <a:off x="6242810" y="2560023"/>
                <a:ext cx="159000" cy="159000"/>
              </a:xfrm>
              <a:prstGeom prst="ellipse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29" name="Google Shape;229;p17"/>
              <p:cNvSpPr/>
              <p:nvPr/>
            </p:nvSpPr>
            <p:spPr>
              <a:xfrm>
                <a:off x="6242810" y="2872625"/>
                <a:ext cx="159000" cy="159000"/>
              </a:xfrm>
              <a:prstGeom prst="ellipse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30" name="Google Shape;230;p17"/>
              <p:cNvSpPr/>
              <p:nvPr/>
            </p:nvSpPr>
            <p:spPr>
              <a:xfrm>
                <a:off x="6242810" y="3185229"/>
                <a:ext cx="159000" cy="159000"/>
              </a:xfrm>
              <a:prstGeom prst="ellipse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31" name="Google Shape;231;p17"/>
              <p:cNvSpPr/>
              <p:nvPr/>
            </p:nvSpPr>
            <p:spPr>
              <a:xfrm>
                <a:off x="6242810" y="3497834"/>
                <a:ext cx="159000" cy="159000"/>
              </a:xfrm>
              <a:prstGeom prst="ellipse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sp>
        <p:nvSpPr>
          <p:cNvPr id="232" name="Google Shape;232;p17"/>
          <p:cNvSpPr/>
          <p:nvPr/>
        </p:nvSpPr>
        <p:spPr>
          <a:xfrm>
            <a:off x="396247" y="884128"/>
            <a:ext cx="676800" cy="676800"/>
          </a:xfrm>
          <a:prstGeom prst="roundRect">
            <a:avLst>
              <a:gd name="adj" fmla="val 16667"/>
            </a:avLst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endParaRPr sz="2400" b="0" i="0" u="none" strike="noStrike" cap="none">
              <a:solidFill>
                <a:schemeClr val="lt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233" name="Google Shape;233;p17"/>
          <p:cNvSpPr txBox="1"/>
          <p:nvPr/>
        </p:nvSpPr>
        <p:spPr>
          <a:xfrm>
            <a:off x="1267675" y="858355"/>
            <a:ext cx="4206600" cy="1452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ru-RU" sz="1700" b="0" i="0" u="none" strike="noStrike" cap="none" dirty="0">
                <a:solidFill>
                  <a:schemeClr val="dk1"/>
                </a:solidFill>
                <a:latin typeface="Alegreya Sans"/>
                <a:ea typeface="Alegreya Sans"/>
                <a:cs typeface="Alegreya Sans"/>
                <a:sym typeface="Alegreya Sans"/>
              </a:rPr>
              <a:t>Установлена способность ряда </a:t>
            </a:r>
            <a:r>
              <a:rPr lang="ru-RU" sz="1700" b="0" i="0" u="none" strike="noStrike" cap="none" dirty="0" err="1">
                <a:solidFill>
                  <a:schemeClr val="dk1"/>
                </a:solidFill>
                <a:latin typeface="Alegreya Sans"/>
                <a:ea typeface="Alegreya Sans"/>
                <a:cs typeface="Alegreya Sans"/>
                <a:sym typeface="Alegreya Sans"/>
              </a:rPr>
              <a:t>хондропротективных</a:t>
            </a:r>
            <a:r>
              <a:rPr lang="ru-RU" sz="1700" b="0" i="0" u="none" strike="noStrike" cap="none" dirty="0">
                <a:solidFill>
                  <a:schemeClr val="dk1"/>
                </a:solidFill>
                <a:latin typeface="Alegreya Sans"/>
                <a:ea typeface="Alegreya Sans"/>
                <a:cs typeface="Alegreya Sans"/>
                <a:sym typeface="Alegreya Sans"/>
              </a:rPr>
              <a:t> препаратов индуцировать активацию тромбоцитов и увеличивать ее продолжительность.</a:t>
            </a:r>
            <a:endParaRPr sz="1700" b="0" i="0" u="none" strike="noStrike" cap="none" dirty="0">
              <a:solidFill>
                <a:schemeClr val="dk1"/>
              </a:solidFill>
              <a:latin typeface="Alegreya Sans"/>
              <a:ea typeface="Alegreya Sans"/>
              <a:cs typeface="Alegreya Sans"/>
              <a:sym typeface="Alegreya Sans"/>
            </a:endParaRPr>
          </a:p>
        </p:txBody>
      </p:sp>
      <p:sp>
        <p:nvSpPr>
          <p:cNvPr id="234" name="Google Shape;234;p17"/>
          <p:cNvSpPr/>
          <p:nvPr/>
        </p:nvSpPr>
        <p:spPr>
          <a:xfrm>
            <a:off x="396247" y="3458981"/>
            <a:ext cx="676800" cy="676800"/>
          </a:xfrm>
          <a:prstGeom prst="roundRect">
            <a:avLst>
              <a:gd name="adj" fmla="val 16667"/>
            </a:avLst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endParaRPr sz="2400" b="0" i="0" u="none" strike="noStrike" cap="none">
              <a:solidFill>
                <a:schemeClr val="lt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235" name="Google Shape;235;p17"/>
          <p:cNvSpPr txBox="1"/>
          <p:nvPr/>
        </p:nvSpPr>
        <p:spPr>
          <a:xfrm>
            <a:off x="1267675" y="3458981"/>
            <a:ext cx="5295088" cy="11125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ru-RU" sz="1700" b="0" i="0" u="none" strike="noStrike" cap="none" dirty="0">
                <a:solidFill>
                  <a:schemeClr val="dk1"/>
                </a:solidFill>
                <a:latin typeface="Alegreya Sans"/>
                <a:ea typeface="Alegreya Sans"/>
                <a:cs typeface="Alegreya Sans"/>
                <a:sym typeface="Alegreya Sans"/>
              </a:rPr>
              <a:t>Эксперимент был выполнен в рамках научно-исследовательской работы в рамках договора № 101023 от 10.10.2023 с ООО «ПРОМОМЕД».</a:t>
            </a:r>
            <a:endParaRPr sz="1700" b="0" i="0" u="none" strike="noStrike" cap="none" dirty="0">
              <a:solidFill>
                <a:schemeClr val="dk1"/>
              </a:solidFill>
              <a:latin typeface="Alegreya Sans"/>
              <a:ea typeface="Alegreya Sans"/>
              <a:cs typeface="Alegreya Sans"/>
              <a:sym typeface="Alegreya Sans"/>
            </a:endParaRPr>
          </a:p>
        </p:txBody>
      </p:sp>
      <p:sp>
        <p:nvSpPr>
          <p:cNvPr id="240" name="Google Shape;240;p17"/>
          <p:cNvSpPr txBox="1"/>
          <p:nvPr/>
        </p:nvSpPr>
        <p:spPr>
          <a:xfrm>
            <a:off x="11435523" y="113935"/>
            <a:ext cx="658500" cy="24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ru-RU">
                <a:solidFill>
                  <a:srgbClr val="BFBFBF"/>
                </a:solidFill>
                <a:latin typeface="Calibri"/>
                <a:ea typeface="Calibri"/>
                <a:cs typeface="Calibri"/>
                <a:sym typeface="Calibri"/>
              </a:rPr>
              <a:t>6</a:t>
            </a:r>
            <a:endParaRPr sz="1400" b="0" i="0" u="none" strike="noStrike" cap="none">
              <a:solidFill>
                <a:srgbClr val="BFBFB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4F03F11F-8D84-5311-4884-2AF443F06958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-1" b="5524"/>
          <a:stretch>
            <a:fillRect/>
          </a:stretch>
        </p:blipFill>
        <p:spPr>
          <a:xfrm>
            <a:off x="6590058" y="0"/>
            <a:ext cx="5601870" cy="2896152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E0E17E08-F7ED-59D4-6054-B1383C30F25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90057" y="2904402"/>
            <a:ext cx="5601870" cy="2896152"/>
          </a:xfrm>
          <a:prstGeom prst="rect">
            <a:avLst/>
          </a:prstGeom>
        </p:spPr>
      </p:pic>
      <p:sp>
        <p:nvSpPr>
          <p:cNvPr id="9" name="Google Shape;91;p13">
            <a:extLst>
              <a:ext uri="{FF2B5EF4-FFF2-40B4-BE49-F238E27FC236}">
                <a16:creationId xmlns:a16="http://schemas.microsoft.com/office/drawing/2014/main" id="{015DB043-7D33-BEC6-3E38-5B78AC079163}"/>
              </a:ext>
            </a:extLst>
          </p:cNvPr>
          <p:cNvSpPr/>
          <p:nvPr/>
        </p:nvSpPr>
        <p:spPr>
          <a:xfrm>
            <a:off x="300878" y="6052210"/>
            <a:ext cx="10346794" cy="64107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ru-RU" sz="1200" dirty="0">
                <a:solidFill>
                  <a:schemeClr val="dk1"/>
                </a:solidFill>
                <a:latin typeface="Alegreya Sans Light"/>
                <a:ea typeface="Alegreya Sans Light"/>
                <a:cs typeface="Alegreya Sans Light"/>
                <a:sym typeface="Alegreya Sans Light"/>
              </a:rPr>
              <a:t>ЭМР – биоактивный экстракт из мелкой морской рыбы; ХС – хондроитин сульфат; ИК – имплантат </a:t>
            </a:r>
            <a:r>
              <a:rPr lang="ru-RU" sz="1200" dirty="0" err="1">
                <a:solidFill>
                  <a:schemeClr val="dk1"/>
                </a:solidFill>
                <a:latin typeface="Alegreya Sans Light"/>
                <a:ea typeface="Alegreya Sans Light"/>
                <a:cs typeface="Alegreya Sans Light"/>
                <a:sym typeface="Alegreya Sans Light"/>
              </a:rPr>
              <a:t>коллаге</a:t>
            </a:r>
            <a:r>
              <a:rPr lang="ru-RU" sz="1200" dirty="0">
                <a:solidFill>
                  <a:schemeClr val="dk1"/>
                </a:solidFill>
                <a:latin typeface="Alegreya Sans Light"/>
                <a:ea typeface="Alegreya Sans Light"/>
                <a:cs typeface="Alegreya Sans Light"/>
                <a:sym typeface="Alegreya Sans Light"/>
              </a:rPr>
              <a:t>-содержащий; ГК – гиалуроновая кислота; ПН – </a:t>
            </a:r>
            <a:r>
              <a:rPr lang="ru-RU" sz="1200" dirty="0" err="1">
                <a:solidFill>
                  <a:schemeClr val="dk1"/>
                </a:solidFill>
                <a:latin typeface="Alegreya Sans Light"/>
                <a:ea typeface="Alegreya Sans Light"/>
                <a:cs typeface="Alegreya Sans Light"/>
                <a:sym typeface="Alegreya Sans Light"/>
              </a:rPr>
              <a:t>полинуклеотиды</a:t>
            </a:r>
            <a:r>
              <a:rPr lang="ru-RU" sz="1200" dirty="0">
                <a:solidFill>
                  <a:schemeClr val="dk1"/>
                </a:solidFill>
                <a:latin typeface="Alegreya Sans Light"/>
                <a:ea typeface="Alegreya Sans Light"/>
                <a:cs typeface="Alegreya Sans Light"/>
                <a:sym typeface="Alegreya Sans Light"/>
              </a:rPr>
              <a:t>;</a:t>
            </a:r>
          </a:p>
          <a:p>
            <a:pPr marL="0" marR="0" lvl="0" indent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ru-RU" sz="1200" i="0" u="none" strike="noStrike" cap="none" dirty="0">
                <a:solidFill>
                  <a:schemeClr val="dk1"/>
                </a:solidFill>
                <a:latin typeface="Alegreya Sans Light"/>
                <a:ea typeface="Alegreya Sans Light"/>
                <a:cs typeface="Alegreya Sans Light"/>
                <a:sym typeface="Alegreya Sans Light"/>
              </a:rPr>
              <a:t>* – данные статистически значимы относительно других групп, </a:t>
            </a:r>
            <a:r>
              <a:rPr lang="ru-RU" sz="1200" i="0" u="none" strike="noStrike" cap="none" dirty="0" err="1">
                <a:solidFill>
                  <a:schemeClr val="dk1"/>
                </a:solidFill>
                <a:latin typeface="Alegreya Sans Light"/>
                <a:ea typeface="Alegreya Sans Light"/>
                <a:cs typeface="Alegreya Sans Light"/>
                <a:sym typeface="Alegreya Sans Light"/>
              </a:rPr>
              <a:t>Welch's</a:t>
            </a:r>
            <a:r>
              <a:rPr lang="ru-RU" sz="1200" i="0" u="none" strike="noStrike" cap="none" dirty="0">
                <a:solidFill>
                  <a:schemeClr val="dk1"/>
                </a:solidFill>
                <a:latin typeface="Alegreya Sans Light"/>
                <a:ea typeface="Alegreya Sans Light"/>
                <a:cs typeface="Alegreya Sans Light"/>
                <a:sym typeface="Alegreya Sans Light"/>
              </a:rPr>
              <a:t> ANOVA тест с Т2-критерием </a:t>
            </a:r>
            <a:r>
              <a:rPr lang="ru-RU" sz="1200" i="0" u="none" strike="noStrike" cap="none" dirty="0" err="1">
                <a:solidFill>
                  <a:schemeClr val="dk1"/>
                </a:solidFill>
                <a:latin typeface="Alegreya Sans Light"/>
                <a:ea typeface="Alegreya Sans Light"/>
                <a:cs typeface="Alegreya Sans Light"/>
                <a:sym typeface="Alegreya Sans Light"/>
              </a:rPr>
              <a:t>Тэмхена</a:t>
            </a:r>
            <a:r>
              <a:rPr lang="ru-RU" sz="1200" i="0" u="none" strike="noStrike" cap="none" dirty="0">
                <a:solidFill>
                  <a:schemeClr val="dk1"/>
                </a:solidFill>
                <a:latin typeface="Alegreya Sans Light"/>
                <a:ea typeface="Alegreya Sans Light"/>
                <a:cs typeface="Alegreya Sans Light"/>
                <a:sym typeface="Alegreya Sans Light"/>
              </a:rPr>
              <a:t> (p &lt; 0,0001).</a:t>
            </a:r>
          </a:p>
          <a:p>
            <a:pPr marL="0" marR="0" lvl="0" indent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ru-RU" sz="1200" i="0" u="none" strike="noStrike" cap="none" dirty="0">
                <a:solidFill>
                  <a:schemeClr val="dk1"/>
                </a:solidFill>
                <a:latin typeface="Alegreya Sans Light"/>
                <a:ea typeface="Alegreya Sans Light"/>
                <a:cs typeface="Alegreya Sans Light"/>
                <a:sym typeface="Alegreya Sans Light"/>
              </a:rPr>
              <a:t># – различия между группами статистически не значимы, </a:t>
            </a:r>
            <a:r>
              <a:rPr lang="ru-RU" sz="1200" i="0" u="none" strike="noStrike" cap="none" dirty="0" err="1">
                <a:solidFill>
                  <a:schemeClr val="dk1"/>
                </a:solidFill>
                <a:latin typeface="Alegreya Sans Light"/>
                <a:ea typeface="Alegreya Sans Light"/>
                <a:cs typeface="Alegreya Sans Light"/>
                <a:sym typeface="Alegreya Sans Light"/>
              </a:rPr>
              <a:t>Welch's</a:t>
            </a:r>
            <a:r>
              <a:rPr lang="ru-RU" sz="1200" i="0" u="none" strike="noStrike" cap="none" dirty="0">
                <a:solidFill>
                  <a:schemeClr val="dk1"/>
                </a:solidFill>
                <a:latin typeface="Alegreya Sans Light"/>
                <a:ea typeface="Alegreya Sans Light"/>
                <a:cs typeface="Alegreya Sans Light"/>
                <a:sym typeface="Alegreya Sans Light"/>
              </a:rPr>
              <a:t> ANOVA тест с Т2-критерием </a:t>
            </a:r>
            <a:r>
              <a:rPr lang="ru-RU" sz="1200" i="0" u="none" strike="noStrike" cap="none" dirty="0" err="1">
                <a:solidFill>
                  <a:schemeClr val="dk1"/>
                </a:solidFill>
                <a:latin typeface="Alegreya Sans Light"/>
                <a:ea typeface="Alegreya Sans Light"/>
                <a:cs typeface="Alegreya Sans Light"/>
                <a:sym typeface="Alegreya Sans Light"/>
              </a:rPr>
              <a:t>Тэмхена</a:t>
            </a:r>
            <a:r>
              <a:rPr lang="ru-RU" sz="1200" i="0" u="none" strike="noStrike" cap="none" dirty="0">
                <a:solidFill>
                  <a:schemeClr val="dk1"/>
                </a:solidFill>
                <a:latin typeface="Alegreya Sans Light"/>
                <a:ea typeface="Alegreya Sans Light"/>
                <a:cs typeface="Alegreya Sans Light"/>
                <a:sym typeface="Alegreya Sans Light"/>
              </a:rPr>
              <a:t> (p &gt; 0,05).</a:t>
            </a:r>
          </a:p>
          <a:p>
            <a:pPr marL="0" marR="0" lvl="0" indent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endParaRPr sz="1200" i="0" u="none" strike="noStrike" cap="none" dirty="0">
              <a:solidFill>
                <a:schemeClr val="dk1"/>
              </a:solidFill>
              <a:latin typeface="Alegreya Sans Light"/>
              <a:ea typeface="Alegreya Sans Light"/>
              <a:cs typeface="Alegreya Sans Light"/>
              <a:sym typeface="Alegreya Sans Light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ВолгГМУ">
  <a:themeElements>
    <a:clrScheme name="Тема 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078877"/>
      </a:accent1>
      <a:accent2>
        <a:srgbClr val="056256"/>
      </a:accent2>
      <a:accent3>
        <a:srgbClr val="E5C78C"/>
      </a:accent3>
      <a:accent4>
        <a:srgbClr val="FFF6E9"/>
      </a:accent4>
      <a:accent5>
        <a:srgbClr val="CC0000"/>
      </a:accent5>
      <a:accent6>
        <a:srgbClr val="F4CCCC"/>
      </a:accent6>
      <a:hlink>
        <a:srgbClr val="078877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ВолгГМУ цвета">
      <a:dk1>
        <a:srgbClr val="000000"/>
      </a:dk1>
      <a:lt1>
        <a:sysClr val="window" lastClr="FFFFFF"/>
      </a:lt1>
      <a:dk2>
        <a:srgbClr val="278E80"/>
      </a:dk2>
      <a:lt2>
        <a:srgbClr val="E7E6E6"/>
      </a:lt2>
      <a:accent1>
        <a:srgbClr val="195B52"/>
      </a:accent1>
      <a:accent2>
        <a:srgbClr val="FFC000"/>
      </a:accent2>
      <a:accent3>
        <a:srgbClr val="A5A5A5"/>
      </a:accent3>
      <a:accent4>
        <a:srgbClr val="E5C78D"/>
      </a:accent4>
      <a:accent5>
        <a:srgbClr val="F8F3E7"/>
      </a:accent5>
      <a:accent6>
        <a:srgbClr val="32B8A5"/>
      </a:accent6>
      <a:hlink>
        <a:srgbClr val="DFA956"/>
      </a:hlink>
      <a:folHlink>
        <a:srgbClr val="C03B28"/>
      </a:folHlink>
    </a:clrScheme>
    <a:fontScheme name="Шрифты для презентаций">
      <a:majorFont>
        <a:latin typeface="Austin Cyr Extrabold"/>
        <a:ea typeface=""/>
        <a:cs typeface=""/>
      </a:majorFont>
      <a:minorFont>
        <a:latin typeface="Alegreya Sans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386</TotalTime>
  <Words>2181</Words>
  <Application>Microsoft Office PowerPoint</Application>
  <PresentationFormat>Широкоэкранный</PresentationFormat>
  <Paragraphs>174</Paragraphs>
  <Slides>14</Slides>
  <Notes>13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11</vt:i4>
      </vt:variant>
      <vt:variant>
        <vt:lpstr>Тема</vt:lpstr>
      </vt:variant>
      <vt:variant>
        <vt:i4>2</vt:i4>
      </vt:variant>
      <vt:variant>
        <vt:lpstr>Заголовки слайдов</vt:lpstr>
      </vt:variant>
      <vt:variant>
        <vt:i4>14</vt:i4>
      </vt:variant>
    </vt:vector>
  </HeadingPairs>
  <TitlesOfParts>
    <vt:vector size="27" baseType="lpstr">
      <vt:lpstr>Alegreya Sans</vt:lpstr>
      <vt:lpstr>Austin Cyr Medium</vt:lpstr>
      <vt:lpstr>Playfair Display</vt:lpstr>
      <vt:lpstr>Austin Cyr Roman</vt:lpstr>
      <vt:lpstr>Alegreya Sans Medium</vt:lpstr>
      <vt:lpstr>Arial</vt:lpstr>
      <vt:lpstr>Austin Cyr Bold</vt:lpstr>
      <vt:lpstr>Alegreya Sans Light</vt:lpstr>
      <vt:lpstr>Open Sans</vt:lpstr>
      <vt:lpstr>Playfair Display SemiBold</vt:lpstr>
      <vt:lpstr>Calibri</vt:lpstr>
      <vt:lpstr>ВолгГМУ</vt:lpstr>
      <vt:lpstr>Тема Office</vt:lpstr>
      <vt:lpstr>Получение аутологичных микровезикул тромбоцитов путем активации обогащенной тромбоцитами плазмы хондропротективными препаратами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Наименование  проекта/разработки</dc:title>
  <dc:creator>Misis Vikki</dc:creator>
  <cp:lastModifiedBy>Ivan Burka</cp:lastModifiedBy>
  <cp:revision>10</cp:revision>
  <dcterms:modified xsi:type="dcterms:W3CDTF">2026-06-25T06:33:00Z</dcterms:modified>
</cp:coreProperties>
</file>